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Anaheim" panose="020B0604020202020204" charset="0"/>
      <p:regular r:id="rId26"/>
    </p:embeddedFont>
    <p:embeddedFont>
      <p:font typeface="Bebas Neue" panose="020B0606020202050201" pitchFamily="34" charset="0"/>
      <p:regular r:id="rId27"/>
    </p:embeddedFont>
    <p:embeddedFont>
      <p:font typeface="Inter" panose="020B0604020202020204" charset="0"/>
      <p:regular r:id="rId28"/>
      <p:bold r:id="rId29"/>
    </p:embeddedFont>
    <p:embeddedFont>
      <p:font typeface="Inter Medium" panose="020B0604020202020204" charset="0"/>
      <p:regular r:id="rId30"/>
      <p:bold r:id="rId31"/>
    </p:embeddedFont>
    <p:embeddedFont>
      <p:font typeface="Inter SemiBold" panose="020B0604020202020204" charset="0"/>
      <p:regular r:id="rId32"/>
      <p:bold r:id="rId33"/>
    </p:embeddedFont>
    <p:embeddedFont>
      <p:font typeface="Source Code Pro" panose="020B0509030403020204" pitchFamily="49" charset="0"/>
      <p:regular r:id="rId34"/>
      <p:bold r:id="rId35"/>
      <p:italic r:id="rId36"/>
      <p:boldItalic r:id="rId37"/>
    </p:embeddedFont>
    <p:embeddedFont>
      <p:font typeface="Source Code Pro Medium" panose="020B0509030403020204" pitchFamily="49"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54011ce55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54011ce55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54011ce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54011ce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e41ef82c59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e41ef82c59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e41ef82c59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e41ef82c59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54011ce556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54011ce5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e41ef82c59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e41ef82c59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e41ef82c5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e41ef82c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e41ef82c5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e41ef82c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e41ef82c59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e41ef82c5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e41ef82c59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e41ef82c5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e41ef82c59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e41ef82c5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e41ef82c59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e41ef82c5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2b1845856_1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72b1845856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84d99d1a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e41ef82c59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e41ef82c59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011ce55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54011ce55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84d99d1a72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84d99d1a72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84d99d1a72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4011ce55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4011ce55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35450" y="1270400"/>
            <a:ext cx="4416000" cy="2130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235450" y="3565850"/>
            <a:ext cx="2277600" cy="7320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5400000">
            <a:off x="2499475" y="-1671475"/>
            <a:ext cx="1252800" cy="3572400"/>
          </a:xfrm>
          <a:prstGeom prst="snip1Rect">
            <a:avLst>
              <a:gd name="adj" fmla="val 29059"/>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l="41873" r="41873" b="35367"/>
          <a:stretch/>
        </p:blipFill>
        <p:spPr>
          <a:xfrm rot="5400000">
            <a:off x="2503406" y="-1676812"/>
            <a:ext cx="1254300" cy="3324300"/>
          </a:xfrm>
          <a:prstGeom prst="snip1Rect">
            <a:avLst>
              <a:gd name="adj" fmla="val 24410"/>
            </a:avLst>
          </a:prstGeom>
          <a:noFill/>
          <a:ln>
            <a:noFill/>
          </a:ln>
        </p:spPr>
      </p:pic>
      <p:grpSp>
        <p:nvGrpSpPr>
          <p:cNvPr id="13" name="Google Shape;13;p2"/>
          <p:cNvGrpSpPr/>
          <p:nvPr/>
        </p:nvGrpSpPr>
        <p:grpSpPr>
          <a:xfrm>
            <a:off x="170213" y="164841"/>
            <a:ext cx="893317" cy="1656606"/>
            <a:chOff x="6357850" y="1159325"/>
            <a:chExt cx="596459" cy="1106100"/>
          </a:xfrm>
        </p:grpSpPr>
        <p:sp>
          <p:nvSpPr>
            <p:cNvPr id="14" name="Google Shape;14;p2"/>
            <p:cNvSpPr/>
            <p:nvPr/>
          </p:nvSpPr>
          <p:spPr>
            <a:xfrm rot="5400000">
              <a:off x="5927350" y="1589825"/>
              <a:ext cx="1106100" cy="24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707409" y="1159325"/>
              <a:ext cx="246900" cy="246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1021650" y="1831000"/>
            <a:ext cx="7100700" cy="110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7" name="Google Shape;67;p11"/>
          <p:cNvSpPr txBox="1">
            <a:spLocks noGrp="1"/>
          </p:cNvSpPr>
          <p:nvPr>
            <p:ph type="subTitle" idx="1"/>
          </p:nvPr>
        </p:nvSpPr>
        <p:spPr>
          <a:xfrm>
            <a:off x="1021650" y="2958200"/>
            <a:ext cx="71007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8" name="Google Shape;68;p11"/>
          <p:cNvSpPr/>
          <p:nvPr/>
        </p:nvSpPr>
        <p:spPr>
          <a:xfrm>
            <a:off x="-766875" y="539500"/>
            <a:ext cx="1532400" cy="53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8552900" y="4072400"/>
            <a:ext cx="1532400" cy="53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rot="5400000" flipH="1">
            <a:off x="7444400" y="850975"/>
            <a:ext cx="2924100" cy="707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1"/>
          <p:cNvGrpSpPr/>
          <p:nvPr/>
        </p:nvGrpSpPr>
        <p:grpSpPr>
          <a:xfrm>
            <a:off x="6296474" y="4386600"/>
            <a:ext cx="3644103" cy="756900"/>
            <a:chOff x="2696847" y="4386600"/>
            <a:chExt cx="3644103" cy="756900"/>
          </a:xfrm>
        </p:grpSpPr>
        <p:sp>
          <p:nvSpPr>
            <p:cNvPr id="72" name="Google Shape;72;p11"/>
            <p:cNvSpPr/>
            <p:nvPr/>
          </p:nvSpPr>
          <p:spPr>
            <a:xfrm flipH="1">
              <a:off x="2696847" y="4386600"/>
              <a:ext cx="3538800" cy="649200"/>
            </a:xfrm>
            <a:prstGeom prst="snip2SameRect">
              <a:avLst>
                <a:gd name="adj1" fmla="val 50000"/>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1"/>
            <p:cNvPicPr preferRelativeResize="0"/>
            <p:nvPr/>
          </p:nvPicPr>
          <p:blipFill rotWithShape="1">
            <a:blip r:embed="rId2">
              <a:alphaModFix/>
            </a:blip>
            <a:srcRect t="69535" b="2872"/>
            <a:stretch/>
          </p:blipFill>
          <p:spPr>
            <a:xfrm>
              <a:off x="2803050" y="4492800"/>
              <a:ext cx="3537900" cy="650700"/>
            </a:xfrm>
            <a:prstGeom prst="snip2SameRect">
              <a:avLst>
                <a:gd name="adj1" fmla="val 38966"/>
                <a:gd name="adj2" fmla="val 0"/>
              </a:avLst>
            </a:prstGeom>
            <a:noFill/>
            <a:ln>
              <a:noFill/>
            </a:ln>
          </p:spPr>
        </p:pic>
      </p:grpSp>
      <p:grpSp>
        <p:nvGrpSpPr>
          <p:cNvPr id="74" name="Google Shape;74;p11"/>
          <p:cNvGrpSpPr/>
          <p:nvPr/>
        </p:nvGrpSpPr>
        <p:grpSpPr>
          <a:xfrm>
            <a:off x="221804" y="-428720"/>
            <a:ext cx="5644743" cy="1349744"/>
            <a:chOff x="1749625" y="-70"/>
            <a:chExt cx="5644743" cy="1349744"/>
          </a:xfrm>
        </p:grpSpPr>
        <p:sp>
          <p:nvSpPr>
            <p:cNvPr id="75" name="Google Shape;75;p11"/>
            <p:cNvSpPr/>
            <p:nvPr/>
          </p:nvSpPr>
          <p:spPr>
            <a:xfrm rot="10800000" flipH="1">
              <a:off x="1844368" y="97774"/>
              <a:ext cx="5550000" cy="1251900"/>
            </a:xfrm>
            <a:prstGeom prst="snip2SameRect">
              <a:avLst>
                <a:gd name="adj1" fmla="val 24601"/>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 name="Google Shape;76;p11"/>
            <p:cNvPicPr preferRelativeResize="0"/>
            <p:nvPr/>
          </p:nvPicPr>
          <p:blipFill rotWithShape="1">
            <a:blip r:embed="rId3">
              <a:alphaModFix/>
            </a:blip>
            <a:srcRect b="66118"/>
            <a:stretch/>
          </p:blipFill>
          <p:spPr>
            <a:xfrm rot="10800000" flipH="1">
              <a:off x="1749625" y="-70"/>
              <a:ext cx="5547900" cy="1252800"/>
            </a:xfrm>
            <a:prstGeom prst="snip2SameRect">
              <a:avLst>
                <a:gd name="adj1" fmla="val 22348"/>
                <a:gd name="adj2" fmla="val 0"/>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72000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3" hasCustomPrompt="1"/>
          </p:nvPr>
        </p:nvSpPr>
        <p:spPr>
          <a:xfrm>
            <a:off x="720000" y="31166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4" hasCustomPrompt="1"/>
          </p:nvPr>
        </p:nvSpPr>
        <p:spPr>
          <a:xfrm>
            <a:off x="3279063"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5" hasCustomPrompt="1"/>
          </p:nvPr>
        </p:nvSpPr>
        <p:spPr>
          <a:xfrm>
            <a:off x="3279063" y="31166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nvPr>
        </p:nvSpPr>
        <p:spPr>
          <a:xfrm>
            <a:off x="5841617"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nvPr>
        </p:nvSpPr>
        <p:spPr>
          <a:xfrm>
            <a:off x="5841617" y="31166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720000" y="20808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3"/>
          <p:cNvSpPr txBox="1">
            <a:spLocks noGrp="1"/>
          </p:cNvSpPr>
          <p:nvPr>
            <p:ph type="subTitle" idx="8"/>
          </p:nvPr>
        </p:nvSpPr>
        <p:spPr>
          <a:xfrm>
            <a:off x="3279063" y="20808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3"/>
          <p:cNvSpPr txBox="1">
            <a:spLocks noGrp="1"/>
          </p:cNvSpPr>
          <p:nvPr>
            <p:ph type="subTitle" idx="9"/>
          </p:nvPr>
        </p:nvSpPr>
        <p:spPr>
          <a:xfrm>
            <a:off x="5841617" y="20808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 name="Google Shape;89;p13"/>
          <p:cNvSpPr txBox="1">
            <a:spLocks noGrp="1"/>
          </p:cNvSpPr>
          <p:nvPr>
            <p:ph type="subTitle" idx="13"/>
          </p:nvPr>
        </p:nvSpPr>
        <p:spPr>
          <a:xfrm>
            <a:off x="720000" y="3716600"/>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 name="Google Shape;90;p13"/>
          <p:cNvSpPr txBox="1">
            <a:spLocks noGrp="1"/>
          </p:cNvSpPr>
          <p:nvPr>
            <p:ph type="subTitle" idx="14"/>
          </p:nvPr>
        </p:nvSpPr>
        <p:spPr>
          <a:xfrm>
            <a:off x="3279063" y="3716600"/>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 name="Google Shape;91;p13"/>
          <p:cNvSpPr txBox="1">
            <a:spLocks noGrp="1"/>
          </p:cNvSpPr>
          <p:nvPr>
            <p:ph type="subTitle" idx="15"/>
          </p:nvPr>
        </p:nvSpPr>
        <p:spPr>
          <a:xfrm>
            <a:off x="5841617" y="3716600"/>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 name="Google Shape;92;p13"/>
          <p:cNvSpPr/>
          <p:nvPr/>
        </p:nvSpPr>
        <p:spPr>
          <a:xfrm>
            <a:off x="8430780" y="-300300"/>
            <a:ext cx="1151100" cy="680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766220" y="4234825"/>
            <a:ext cx="1151100" cy="680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rot="10800000">
            <a:off x="8424009" y="1804650"/>
            <a:ext cx="1280100" cy="3218700"/>
          </a:xfrm>
          <a:prstGeom prst="snip1Rect">
            <a:avLst>
              <a:gd name="adj" fmla="val 3886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95;p13"/>
          <p:cNvPicPr preferRelativeResize="0"/>
          <p:nvPr/>
        </p:nvPicPr>
        <p:blipFill rotWithShape="1">
          <a:blip r:embed="rId2">
            <a:alphaModFix/>
          </a:blip>
          <a:srcRect l="5431" t="4081" r="78004" b="33410"/>
          <a:stretch/>
        </p:blipFill>
        <p:spPr>
          <a:xfrm rot="10800000">
            <a:off x="8549634" y="1928475"/>
            <a:ext cx="1278300" cy="3215100"/>
          </a:xfrm>
          <a:prstGeom prst="snip1Rect">
            <a:avLst>
              <a:gd name="adj" fmla="val 50000"/>
            </a:avLst>
          </a:prstGeom>
          <a:noFill/>
          <a:ln>
            <a:noFill/>
          </a:ln>
        </p:spPr>
      </p:pic>
      <p:sp>
        <p:nvSpPr>
          <p:cNvPr id="96" name="Google Shape;96;p13"/>
          <p:cNvSpPr/>
          <p:nvPr/>
        </p:nvSpPr>
        <p:spPr>
          <a:xfrm rot="5400000">
            <a:off x="-2119900" y="1048626"/>
            <a:ext cx="4225800" cy="7887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Font typeface="Inter Medium"/>
              <a:buNone/>
              <a:defRPr>
                <a:latin typeface="Inter Medium"/>
                <a:ea typeface="Inter Medium"/>
                <a:cs typeface="Inter Medium"/>
                <a:sym typeface="Inter Medium"/>
              </a:defRPr>
            </a:lvl2pPr>
            <a:lvl3pPr lvl="2">
              <a:spcBef>
                <a:spcPts val="0"/>
              </a:spcBef>
              <a:spcAft>
                <a:spcPts val="0"/>
              </a:spcAft>
              <a:buSzPts val="3000"/>
              <a:buFont typeface="Inter Medium"/>
              <a:buNone/>
              <a:defRPr>
                <a:latin typeface="Inter Medium"/>
                <a:ea typeface="Inter Medium"/>
                <a:cs typeface="Inter Medium"/>
                <a:sym typeface="Inter Medium"/>
              </a:defRPr>
            </a:lvl3pPr>
            <a:lvl4pPr lvl="3">
              <a:spcBef>
                <a:spcPts val="0"/>
              </a:spcBef>
              <a:spcAft>
                <a:spcPts val="0"/>
              </a:spcAft>
              <a:buSzPts val="3000"/>
              <a:buFont typeface="Inter Medium"/>
              <a:buNone/>
              <a:defRPr>
                <a:latin typeface="Inter Medium"/>
                <a:ea typeface="Inter Medium"/>
                <a:cs typeface="Inter Medium"/>
                <a:sym typeface="Inter Medium"/>
              </a:defRPr>
            </a:lvl4pPr>
            <a:lvl5pPr lvl="4">
              <a:spcBef>
                <a:spcPts val="0"/>
              </a:spcBef>
              <a:spcAft>
                <a:spcPts val="0"/>
              </a:spcAft>
              <a:buSzPts val="3000"/>
              <a:buFont typeface="Inter Medium"/>
              <a:buNone/>
              <a:defRPr>
                <a:latin typeface="Inter Medium"/>
                <a:ea typeface="Inter Medium"/>
                <a:cs typeface="Inter Medium"/>
                <a:sym typeface="Inter Medium"/>
              </a:defRPr>
            </a:lvl5pPr>
            <a:lvl6pPr lvl="5">
              <a:spcBef>
                <a:spcPts val="0"/>
              </a:spcBef>
              <a:spcAft>
                <a:spcPts val="0"/>
              </a:spcAft>
              <a:buSzPts val="3000"/>
              <a:buFont typeface="Inter Medium"/>
              <a:buNone/>
              <a:defRPr>
                <a:latin typeface="Inter Medium"/>
                <a:ea typeface="Inter Medium"/>
                <a:cs typeface="Inter Medium"/>
                <a:sym typeface="Inter Medium"/>
              </a:defRPr>
            </a:lvl6pPr>
            <a:lvl7pPr lvl="6">
              <a:spcBef>
                <a:spcPts val="0"/>
              </a:spcBef>
              <a:spcAft>
                <a:spcPts val="0"/>
              </a:spcAft>
              <a:buSzPts val="3000"/>
              <a:buFont typeface="Inter Medium"/>
              <a:buNone/>
              <a:defRPr>
                <a:latin typeface="Inter Medium"/>
                <a:ea typeface="Inter Medium"/>
                <a:cs typeface="Inter Medium"/>
                <a:sym typeface="Inter Medium"/>
              </a:defRPr>
            </a:lvl7pPr>
            <a:lvl8pPr lvl="7">
              <a:spcBef>
                <a:spcPts val="0"/>
              </a:spcBef>
              <a:spcAft>
                <a:spcPts val="0"/>
              </a:spcAft>
              <a:buSzPts val="3000"/>
              <a:buFont typeface="Inter Medium"/>
              <a:buNone/>
              <a:defRPr>
                <a:latin typeface="Inter Medium"/>
                <a:ea typeface="Inter Medium"/>
                <a:cs typeface="Inter Medium"/>
                <a:sym typeface="Inter Medium"/>
              </a:defRPr>
            </a:lvl8pPr>
            <a:lvl9pPr lvl="8">
              <a:spcBef>
                <a:spcPts val="0"/>
              </a:spcBef>
              <a:spcAft>
                <a:spcPts val="0"/>
              </a:spcAft>
              <a:buSzPts val="3000"/>
              <a:buFont typeface="Inter Medium"/>
              <a:buNone/>
              <a:defRPr>
                <a:latin typeface="Inter Medium"/>
                <a:ea typeface="Inter Medium"/>
                <a:cs typeface="Inter Medium"/>
                <a:sym typeface="Inter Medium"/>
              </a:defRPr>
            </a:lvl9pPr>
          </a:lstStyle>
          <a:p>
            <a:endParaRPr/>
          </a:p>
        </p:txBody>
      </p:sp>
      <p:sp>
        <p:nvSpPr>
          <p:cNvPr id="99" name="Google Shape;99;p14"/>
          <p:cNvSpPr/>
          <p:nvPr/>
        </p:nvSpPr>
        <p:spPr>
          <a:xfrm>
            <a:off x="-641198" y="293851"/>
            <a:ext cx="1039800" cy="2614200"/>
          </a:xfrm>
          <a:prstGeom prst="snip1Rect">
            <a:avLst>
              <a:gd name="adj" fmla="val 3886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14"/>
          <p:cNvPicPr preferRelativeResize="0"/>
          <p:nvPr/>
        </p:nvPicPr>
        <p:blipFill rotWithShape="1">
          <a:blip r:embed="rId2">
            <a:alphaModFix/>
          </a:blip>
          <a:srcRect l="5431" t="4081" r="78004" b="33410"/>
          <a:stretch/>
        </p:blipFill>
        <p:spPr>
          <a:xfrm>
            <a:off x="-741773" y="196200"/>
            <a:ext cx="1038300" cy="2611500"/>
          </a:xfrm>
          <a:prstGeom prst="snip1Rect">
            <a:avLst>
              <a:gd name="adj" fmla="val 50000"/>
            </a:avLst>
          </a:prstGeom>
          <a:noFill/>
          <a:ln>
            <a:noFill/>
          </a:ln>
        </p:spPr>
      </p:pic>
      <p:sp>
        <p:nvSpPr>
          <p:cNvPr id="101" name="Google Shape;101;p14"/>
          <p:cNvSpPr/>
          <p:nvPr/>
        </p:nvSpPr>
        <p:spPr>
          <a:xfrm flipH="1">
            <a:off x="8729456" y="1285850"/>
            <a:ext cx="804600" cy="4059900"/>
          </a:xfrm>
          <a:prstGeom prst="snip1Rect">
            <a:avLst>
              <a:gd name="adj" fmla="val 24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4"/>
          <p:cNvPicPr preferRelativeResize="0"/>
          <p:nvPr/>
        </p:nvPicPr>
        <p:blipFill rotWithShape="1">
          <a:blip r:embed="rId3">
            <a:alphaModFix/>
          </a:blip>
          <a:srcRect r="86733"/>
          <a:stretch/>
        </p:blipFill>
        <p:spPr>
          <a:xfrm flipH="1">
            <a:off x="8835650" y="1392575"/>
            <a:ext cx="808500" cy="4062000"/>
          </a:xfrm>
          <a:prstGeom prst="snip1Rect">
            <a:avLst>
              <a:gd name="adj" fmla="val 16667"/>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Inter Medium"/>
              <a:buNone/>
              <a:defRPr>
                <a:latin typeface="Inter Medium"/>
                <a:ea typeface="Inter Medium"/>
                <a:cs typeface="Inter Medium"/>
                <a:sym typeface="Inter Medium"/>
              </a:defRPr>
            </a:lvl2pPr>
            <a:lvl3pPr lvl="2" rtl="0">
              <a:spcBef>
                <a:spcPts val="0"/>
              </a:spcBef>
              <a:spcAft>
                <a:spcPts val="0"/>
              </a:spcAft>
              <a:buSzPts val="3000"/>
              <a:buFont typeface="Inter Medium"/>
              <a:buNone/>
              <a:defRPr>
                <a:latin typeface="Inter Medium"/>
                <a:ea typeface="Inter Medium"/>
                <a:cs typeface="Inter Medium"/>
                <a:sym typeface="Inter Medium"/>
              </a:defRPr>
            </a:lvl3pPr>
            <a:lvl4pPr lvl="3" rtl="0">
              <a:spcBef>
                <a:spcPts val="0"/>
              </a:spcBef>
              <a:spcAft>
                <a:spcPts val="0"/>
              </a:spcAft>
              <a:buSzPts val="3000"/>
              <a:buFont typeface="Inter Medium"/>
              <a:buNone/>
              <a:defRPr>
                <a:latin typeface="Inter Medium"/>
                <a:ea typeface="Inter Medium"/>
                <a:cs typeface="Inter Medium"/>
                <a:sym typeface="Inter Medium"/>
              </a:defRPr>
            </a:lvl4pPr>
            <a:lvl5pPr lvl="4" rtl="0">
              <a:spcBef>
                <a:spcPts val="0"/>
              </a:spcBef>
              <a:spcAft>
                <a:spcPts val="0"/>
              </a:spcAft>
              <a:buSzPts val="3000"/>
              <a:buFont typeface="Inter Medium"/>
              <a:buNone/>
              <a:defRPr>
                <a:latin typeface="Inter Medium"/>
                <a:ea typeface="Inter Medium"/>
                <a:cs typeface="Inter Medium"/>
                <a:sym typeface="Inter Medium"/>
              </a:defRPr>
            </a:lvl5pPr>
            <a:lvl6pPr lvl="5" rtl="0">
              <a:spcBef>
                <a:spcPts val="0"/>
              </a:spcBef>
              <a:spcAft>
                <a:spcPts val="0"/>
              </a:spcAft>
              <a:buSzPts val="3000"/>
              <a:buFont typeface="Inter Medium"/>
              <a:buNone/>
              <a:defRPr>
                <a:latin typeface="Inter Medium"/>
                <a:ea typeface="Inter Medium"/>
                <a:cs typeface="Inter Medium"/>
                <a:sym typeface="Inter Medium"/>
              </a:defRPr>
            </a:lvl6pPr>
            <a:lvl7pPr lvl="6" rtl="0">
              <a:spcBef>
                <a:spcPts val="0"/>
              </a:spcBef>
              <a:spcAft>
                <a:spcPts val="0"/>
              </a:spcAft>
              <a:buSzPts val="3000"/>
              <a:buFont typeface="Inter Medium"/>
              <a:buNone/>
              <a:defRPr>
                <a:latin typeface="Inter Medium"/>
                <a:ea typeface="Inter Medium"/>
                <a:cs typeface="Inter Medium"/>
                <a:sym typeface="Inter Medium"/>
              </a:defRPr>
            </a:lvl7pPr>
            <a:lvl8pPr lvl="7" rtl="0">
              <a:spcBef>
                <a:spcPts val="0"/>
              </a:spcBef>
              <a:spcAft>
                <a:spcPts val="0"/>
              </a:spcAft>
              <a:buSzPts val="3000"/>
              <a:buFont typeface="Inter Medium"/>
              <a:buNone/>
              <a:defRPr>
                <a:latin typeface="Inter Medium"/>
                <a:ea typeface="Inter Medium"/>
                <a:cs typeface="Inter Medium"/>
                <a:sym typeface="Inter Medium"/>
              </a:defRPr>
            </a:lvl8pPr>
            <a:lvl9pPr lvl="8" rtl="0">
              <a:spcBef>
                <a:spcPts val="0"/>
              </a:spcBef>
              <a:spcAft>
                <a:spcPts val="0"/>
              </a:spcAft>
              <a:buSzPts val="3000"/>
              <a:buFont typeface="Inter Medium"/>
              <a:buNone/>
              <a:defRPr>
                <a:latin typeface="Inter Medium"/>
                <a:ea typeface="Inter Medium"/>
                <a:cs typeface="Inter Medium"/>
                <a:sym typeface="Inter Medium"/>
              </a:defRPr>
            </a:lvl9pPr>
          </a:lstStyle>
          <a:p>
            <a:endParaRPr/>
          </a:p>
        </p:txBody>
      </p:sp>
      <p:sp>
        <p:nvSpPr>
          <p:cNvPr id="105" name="Google Shape;105;p15"/>
          <p:cNvSpPr/>
          <p:nvPr/>
        </p:nvSpPr>
        <p:spPr>
          <a:xfrm>
            <a:off x="-423500" y="-86575"/>
            <a:ext cx="1532400" cy="53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flipH="1">
            <a:off x="7346360" y="4751750"/>
            <a:ext cx="2368200" cy="5727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6573025" y="4751750"/>
            <a:ext cx="590400" cy="572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5439650" y="1510275"/>
            <a:ext cx="25224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0" name="Google Shape;110;p16"/>
          <p:cNvSpPr txBox="1">
            <a:spLocks noGrp="1"/>
          </p:cNvSpPr>
          <p:nvPr>
            <p:ph type="subTitle" idx="1"/>
          </p:nvPr>
        </p:nvSpPr>
        <p:spPr>
          <a:xfrm>
            <a:off x="5439650" y="2156775"/>
            <a:ext cx="2522400" cy="12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6"/>
          <p:cNvSpPr/>
          <p:nvPr/>
        </p:nvSpPr>
        <p:spPr>
          <a:xfrm>
            <a:off x="8430780" y="378725"/>
            <a:ext cx="1151100" cy="680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6"/>
          <p:cNvPicPr preferRelativeResize="0"/>
          <p:nvPr/>
        </p:nvPicPr>
        <p:blipFill rotWithShape="1">
          <a:blip r:embed="rId2">
            <a:alphaModFix/>
          </a:blip>
          <a:srcRect l="33927" r="41873" b="35367"/>
          <a:stretch/>
        </p:blipFill>
        <p:spPr>
          <a:xfrm>
            <a:off x="-3" y="275675"/>
            <a:ext cx="1867500" cy="3324300"/>
          </a:xfrm>
          <a:prstGeom prst="snip1Rect">
            <a:avLst>
              <a:gd name="adj" fmla="val 24410"/>
            </a:avLst>
          </a:prstGeom>
          <a:noFill/>
          <a:ln>
            <a:noFill/>
          </a:ln>
        </p:spPr>
      </p:pic>
      <p:grpSp>
        <p:nvGrpSpPr>
          <p:cNvPr id="113" name="Google Shape;113;p16"/>
          <p:cNvGrpSpPr/>
          <p:nvPr/>
        </p:nvGrpSpPr>
        <p:grpSpPr>
          <a:xfrm rot="-5400000">
            <a:off x="-271370" y="3223491"/>
            <a:ext cx="435414" cy="2522280"/>
            <a:chOff x="117993" y="116941"/>
            <a:chExt cx="385800" cy="2234875"/>
          </a:xfrm>
        </p:grpSpPr>
        <p:sp>
          <p:nvSpPr>
            <p:cNvPr id="114" name="Google Shape;114;p16"/>
            <p:cNvSpPr/>
            <p:nvPr/>
          </p:nvSpPr>
          <p:spPr>
            <a:xfrm rot="5400000">
              <a:off x="-553201" y="789691"/>
              <a:ext cx="1728300" cy="3828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117993" y="1966016"/>
              <a:ext cx="385800" cy="3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6"/>
          <p:cNvSpPr/>
          <p:nvPr/>
        </p:nvSpPr>
        <p:spPr>
          <a:xfrm rot="-5400000">
            <a:off x="3625907" y="201100"/>
            <a:ext cx="676800" cy="676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386394" y="169475"/>
            <a:ext cx="2360100" cy="3572400"/>
          </a:xfrm>
          <a:prstGeom prst="snip1Rect">
            <a:avLst>
              <a:gd name="adj" fmla="val 2263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7"/>
          <p:cNvSpPr txBox="1">
            <a:spLocks noGrp="1"/>
          </p:cNvSpPr>
          <p:nvPr>
            <p:ph type="body" idx="1"/>
          </p:nvPr>
        </p:nvSpPr>
        <p:spPr>
          <a:xfrm>
            <a:off x="720000" y="1215750"/>
            <a:ext cx="7704000" cy="1442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21" name="Google Shape;121;p17"/>
          <p:cNvSpPr/>
          <p:nvPr/>
        </p:nvSpPr>
        <p:spPr>
          <a:xfrm>
            <a:off x="-423500" y="-86575"/>
            <a:ext cx="1532400" cy="53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flipH="1">
            <a:off x="7346360" y="4751750"/>
            <a:ext cx="2368200" cy="5727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6573025" y="4751750"/>
            <a:ext cx="590400" cy="572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1_1">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8"/>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27" name="Google Shape;127;p18"/>
          <p:cNvSpPr/>
          <p:nvPr/>
        </p:nvSpPr>
        <p:spPr>
          <a:xfrm>
            <a:off x="-641198" y="293851"/>
            <a:ext cx="1039800" cy="2614200"/>
          </a:xfrm>
          <a:prstGeom prst="snip1Rect">
            <a:avLst>
              <a:gd name="adj" fmla="val 3886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18"/>
          <p:cNvPicPr preferRelativeResize="0"/>
          <p:nvPr/>
        </p:nvPicPr>
        <p:blipFill rotWithShape="1">
          <a:blip r:embed="rId2">
            <a:alphaModFix/>
          </a:blip>
          <a:srcRect l="5431" t="4081" r="78004" b="33410"/>
          <a:stretch/>
        </p:blipFill>
        <p:spPr>
          <a:xfrm>
            <a:off x="-741773" y="196200"/>
            <a:ext cx="1038300" cy="2611500"/>
          </a:xfrm>
          <a:prstGeom prst="snip1Rect">
            <a:avLst>
              <a:gd name="adj" fmla="val 50000"/>
            </a:avLst>
          </a:prstGeom>
          <a:noFill/>
          <a:ln>
            <a:noFill/>
          </a:ln>
        </p:spPr>
      </p:pic>
      <p:sp>
        <p:nvSpPr>
          <p:cNvPr id="129" name="Google Shape;129;p18"/>
          <p:cNvSpPr/>
          <p:nvPr/>
        </p:nvSpPr>
        <p:spPr>
          <a:xfrm flipH="1">
            <a:off x="8729456" y="1285850"/>
            <a:ext cx="804600" cy="4059900"/>
          </a:xfrm>
          <a:prstGeom prst="snip1Rect">
            <a:avLst>
              <a:gd name="adj" fmla="val 24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18"/>
          <p:cNvPicPr preferRelativeResize="0"/>
          <p:nvPr/>
        </p:nvPicPr>
        <p:blipFill rotWithShape="1">
          <a:blip r:embed="rId3">
            <a:alphaModFix/>
          </a:blip>
          <a:srcRect r="86733"/>
          <a:stretch/>
        </p:blipFill>
        <p:spPr>
          <a:xfrm flipH="1">
            <a:off x="8835650" y="1392575"/>
            <a:ext cx="808500" cy="4062000"/>
          </a:xfrm>
          <a:prstGeom prst="snip1Rect">
            <a:avLst>
              <a:gd name="adj" fmla="val 16667"/>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 name="Google Shape;133;p19"/>
          <p:cNvSpPr txBox="1">
            <a:spLocks noGrp="1"/>
          </p:cNvSpPr>
          <p:nvPr>
            <p:ph type="subTitle" idx="1"/>
          </p:nvPr>
        </p:nvSpPr>
        <p:spPr>
          <a:xfrm>
            <a:off x="901912" y="2935700"/>
            <a:ext cx="2196600" cy="166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19"/>
          <p:cNvSpPr txBox="1">
            <a:spLocks noGrp="1"/>
          </p:cNvSpPr>
          <p:nvPr>
            <p:ph type="subTitle" idx="2"/>
          </p:nvPr>
        </p:nvSpPr>
        <p:spPr>
          <a:xfrm>
            <a:off x="3473695" y="2935700"/>
            <a:ext cx="2196600" cy="166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 name="Google Shape;135;p19"/>
          <p:cNvSpPr txBox="1">
            <a:spLocks noGrp="1"/>
          </p:cNvSpPr>
          <p:nvPr>
            <p:ph type="subTitle" idx="3"/>
          </p:nvPr>
        </p:nvSpPr>
        <p:spPr>
          <a:xfrm>
            <a:off x="6045485" y="2935700"/>
            <a:ext cx="2196600" cy="166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19"/>
          <p:cNvSpPr txBox="1">
            <a:spLocks noGrp="1"/>
          </p:cNvSpPr>
          <p:nvPr>
            <p:ph type="subTitle" idx="4"/>
          </p:nvPr>
        </p:nvSpPr>
        <p:spPr>
          <a:xfrm>
            <a:off x="901912" y="2181591"/>
            <a:ext cx="21966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37" name="Google Shape;137;p19"/>
          <p:cNvSpPr txBox="1">
            <a:spLocks noGrp="1"/>
          </p:cNvSpPr>
          <p:nvPr>
            <p:ph type="subTitle" idx="5"/>
          </p:nvPr>
        </p:nvSpPr>
        <p:spPr>
          <a:xfrm>
            <a:off x="3473698" y="2181591"/>
            <a:ext cx="21966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38" name="Google Shape;138;p19"/>
          <p:cNvSpPr txBox="1">
            <a:spLocks noGrp="1"/>
          </p:cNvSpPr>
          <p:nvPr>
            <p:ph type="subTitle" idx="6"/>
          </p:nvPr>
        </p:nvSpPr>
        <p:spPr>
          <a:xfrm>
            <a:off x="6045485" y="2181591"/>
            <a:ext cx="21966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39" name="Google Shape;139;p19"/>
          <p:cNvSpPr/>
          <p:nvPr/>
        </p:nvSpPr>
        <p:spPr>
          <a:xfrm rot="5400000">
            <a:off x="-2119900" y="3565776"/>
            <a:ext cx="4225800" cy="7887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9"/>
          <p:cNvGrpSpPr/>
          <p:nvPr/>
        </p:nvGrpSpPr>
        <p:grpSpPr>
          <a:xfrm flipH="1">
            <a:off x="7927313" y="190616"/>
            <a:ext cx="893317" cy="1656606"/>
            <a:chOff x="6357850" y="1159325"/>
            <a:chExt cx="596459" cy="1106100"/>
          </a:xfrm>
        </p:grpSpPr>
        <p:sp>
          <p:nvSpPr>
            <p:cNvPr id="141" name="Google Shape;141;p19"/>
            <p:cNvSpPr/>
            <p:nvPr/>
          </p:nvSpPr>
          <p:spPr>
            <a:xfrm rot="5400000">
              <a:off x="5927350" y="1589825"/>
              <a:ext cx="1106100" cy="24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a:off x="6707409" y="1159325"/>
              <a:ext cx="246900" cy="246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20"/>
          <p:cNvSpPr txBox="1">
            <a:spLocks noGrp="1"/>
          </p:cNvSpPr>
          <p:nvPr>
            <p:ph type="subTitle" idx="1"/>
          </p:nvPr>
        </p:nvSpPr>
        <p:spPr>
          <a:xfrm>
            <a:off x="720001" y="1653500"/>
            <a:ext cx="28095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20"/>
          <p:cNvSpPr txBox="1">
            <a:spLocks noGrp="1"/>
          </p:cNvSpPr>
          <p:nvPr>
            <p:ph type="subTitle" idx="2"/>
          </p:nvPr>
        </p:nvSpPr>
        <p:spPr>
          <a:xfrm>
            <a:off x="4232301" y="1653500"/>
            <a:ext cx="28095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0"/>
          <p:cNvSpPr txBox="1">
            <a:spLocks noGrp="1"/>
          </p:cNvSpPr>
          <p:nvPr>
            <p:ph type="subTitle" idx="3"/>
          </p:nvPr>
        </p:nvSpPr>
        <p:spPr>
          <a:xfrm>
            <a:off x="720001" y="3314075"/>
            <a:ext cx="28467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0"/>
          <p:cNvSpPr txBox="1">
            <a:spLocks noGrp="1"/>
          </p:cNvSpPr>
          <p:nvPr>
            <p:ph type="subTitle" idx="4"/>
          </p:nvPr>
        </p:nvSpPr>
        <p:spPr>
          <a:xfrm>
            <a:off x="4232301" y="3314075"/>
            <a:ext cx="28095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0"/>
          <p:cNvSpPr txBox="1">
            <a:spLocks noGrp="1"/>
          </p:cNvSpPr>
          <p:nvPr>
            <p:ph type="subTitle" idx="5"/>
          </p:nvPr>
        </p:nvSpPr>
        <p:spPr>
          <a:xfrm>
            <a:off x="720000" y="1360150"/>
            <a:ext cx="280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20"/>
          <p:cNvSpPr txBox="1">
            <a:spLocks noGrp="1"/>
          </p:cNvSpPr>
          <p:nvPr>
            <p:ph type="subTitle" idx="6"/>
          </p:nvPr>
        </p:nvSpPr>
        <p:spPr>
          <a:xfrm>
            <a:off x="720001" y="3020800"/>
            <a:ext cx="2846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1" name="Google Shape;151;p20"/>
          <p:cNvSpPr txBox="1">
            <a:spLocks noGrp="1"/>
          </p:cNvSpPr>
          <p:nvPr>
            <p:ph type="subTitle" idx="7"/>
          </p:nvPr>
        </p:nvSpPr>
        <p:spPr>
          <a:xfrm>
            <a:off x="4232275" y="1360150"/>
            <a:ext cx="280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20"/>
          <p:cNvSpPr txBox="1">
            <a:spLocks noGrp="1"/>
          </p:cNvSpPr>
          <p:nvPr>
            <p:ph type="subTitle" idx="8"/>
          </p:nvPr>
        </p:nvSpPr>
        <p:spPr>
          <a:xfrm>
            <a:off x="4232275" y="3020800"/>
            <a:ext cx="280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20"/>
          <p:cNvSpPr/>
          <p:nvPr/>
        </p:nvSpPr>
        <p:spPr>
          <a:xfrm rot="10800000" flipH="1">
            <a:off x="-319950" y="1171625"/>
            <a:ext cx="804600" cy="1409700"/>
          </a:xfrm>
          <a:prstGeom prst="snip1Rect">
            <a:avLst>
              <a:gd name="adj" fmla="val 24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20"/>
          <p:cNvPicPr preferRelativeResize="0"/>
          <p:nvPr/>
        </p:nvPicPr>
        <p:blipFill rotWithShape="1">
          <a:blip r:embed="rId2">
            <a:alphaModFix/>
          </a:blip>
          <a:srcRect l="74930" b="71607"/>
          <a:stretch/>
        </p:blipFill>
        <p:spPr>
          <a:xfrm rot="10800000" flipH="1">
            <a:off x="-430041" y="1100550"/>
            <a:ext cx="808500" cy="1373700"/>
          </a:xfrm>
          <a:prstGeom prst="snip1Rect">
            <a:avLst>
              <a:gd name="adj" fmla="val 16667"/>
            </a:avLst>
          </a:prstGeom>
          <a:noFill/>
          <a:ln>
            <a:noFill/>
          </a:ln>
        </p:spPr>
      </p:pic>
      <p:grpSp>
        <p:nvGrpSpPr>
          <p:cNvPr id="155" name="Google Shape;155;p20"/>
          <p:cNvGrpSpPr/>
          <p:nvPr/>
        </p:nvGrpSpPr>
        <p:grpSpPr>
          <a:xfrm>
            <a:off x="120943" y="2813026"/>
            <a:ext cx="413511" cy="2666640"/>
            <a:chOff x="230532" y="2843195"/>
            <a:chExt cx="369900" cy="2385188"/>
          </a:xfrm>
        </p:grpSpPr>
        <p:sp>
          <p:nvSpPr>
            <p:cNvPr id="156" name="Google Shape;156;p20"/>
            <p:cNvSpPr/>
            <p:nvPr/>
          </p:nvSpPr>
          <p:spPr>
            <a:xfrm rot="-5400000" flipH="1">
              <a:off x="-541670" y="4087633"/>
              <a:ext cx="1914300" cy="367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flipH="1">
              <a:off x="230532" y="2843195"/>
              <a:ext cx="369900" cy="369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20"/>
          <p:cNvSpPr/>
          <p:nvPr/>
        </p:nvSpPr>
        <p:spPr>
          <a:xfrm flipH="1">
            <a:off x="8588481" y="1285850"/>
            <a:ext cx="804600" cy="4059900"/>
          </a:xfrm>
          <a:prstGeom prst="snip1Rect">
            <a:avLst>
              <a:gd name="adj" fmla="val 24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 name="Google Shape;159;p20"/>
          <p:cNvPicPr preferRelativeResize="0"/>
          <p:nvPr/>
        </p:nvPicPr>
        <p:blipFill rotWithShape="1">
          <a:blip r:embed="rId3">
            <a:alphaModFix/>
          </a:blip>
          <a:srcRect r="86733"/>
          <a:stretch/>
        </p:blipFill>
        <p:spPr>
          <a:xfrm flipH="1">
            <a:off x="8694675" y="1392575"/>
            <a:ext cx="808500" cy="4062000"/>
          </a:xfrm>
          <a:prstGeom prst="snip1Rect">
            <a:avLst>
              <a:gd name="adj" fmla="val 16667"/>
            </a:avLst>
          </a:prstGeom>
          <a:noFill/>
          <a:ln>
            <a:noFill/>
          </a:ln>
        </p:spPr>
      </p:pic>
      <p:sp>
        <p:nvSpPr>
          <p:cNvPr id="160" name="Google Shape;160;p20"/>
          <p:cNvSpPr/>
          <p:nvPr/>
        </p:nvSpPr>
        <p:spPr>
          <a:xfrm>
            <a:off x="8491200" y="273700"/>
            <a:ext cx="1293300" cy="53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387150" y="4338200"/>
            <a:ext cx="1532400" cy="53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61575" y="2895888"/>
            <a:ext cx="4383600" cy="97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61575" y="1645888"/>
            <a:ext cx="13326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20" name="Google Shape;20;p3"/>
          <p:cNvPicPr preferRelativeResize="0"/>
          <p:nvPr/>
        </p:nvPicPr>
        <p:blipFill rotWithShape="1">
          <a:blip r:embed="rId2">
            <a:alphaModFix/>
          </a:blip>
          <a:srcRect l="61657"/>
          <a:stretch/>
        </p:blipFill>
        <p:spPr>
          <a:xfrm>
            <a:off x="6185076" y="0"/>
            <a:ext cx="2958925" cy="5143500"/>
          </a:xfrm>
          <a:prstGeom prst="rect">
            <a:avLst/>
          </a:prstGeom>
          <a:noFill/>
          <a:ln>
            <a:noFill/>
          </a:ln>
        </p:spPr>
      </p:pic>
      <p:sp>
        <p:nvSpPr>
          <p:cNvPr id="21" name="Google Shape;21;p3"/>
          <p:cNvSpPr/>
          <p:nvPr/>
        </p:nvSpPr>
        <p:spPr>
          <a:xfrm rot="5400000">
            <a:off x="3952305" y="4603997"/>
            <a:ext cx="944400" cy="94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a:spLocks noGrp="1"/>
          </p:cNvSpPr>
          <p:nvPr>
            <p:ph type="pic" idx="3"/>
          </p:nvPr>
        </p:nvSpPr>
        <p:spPr>
          <a:xfrm>
            <a:off x="5847200" y="601625"/>
            <a:ext cx="2760600" cy="4064400"/>
          </a:xfrm>
          <a:prstGeom prst="snip2DiagRect">
            <a:avLst>
              <a:gd name="adj1" fmla="val 0"/>
              <a:gd name="adj2" fmla="val 16667"/>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21"/>
          <p:cNvSpPr txBox="1">
            <a:spLocks noGrp="1"/>
          </p:cNvSpPr>
          <p:nvPr>
            <p:ph type="subTitle" idx="1"/>
          </p:nvPr>
        </p:nvSpPr>
        <p:spPr>
          <a:xfrm>
            <a:off x="720000" y="1710171"/>
            <a:ext cx="2459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4" name="Google Shape;164;p21"/>
          <p:cNvSpPr txBox="1">
            <a:spLocks noGrp="1"/>
          </p:cNvSpPr>
          <p:nvPr>
            <p:ph type="subTitle" idx="2"/>
          </p:nvPr>
        </p:nvSpPr>
        <p:spPr>
          <a:xfrm>
            <a:off x="3308788" y="1710149"/>
            <a:ext cx="2459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5" name="Google Shape;165;p21"/>
          <p:cNvSpPr txBox="1">
            <a:spLocks noGrp="1"/>
          </p:cNvSpPr>
          <p:nvPr>
            <p:ph type="subTitle" idx="3"/>
          </p:nvPr>
        </p:nvSpPr>
        <p:spPr>
          <a:xfrm>
            <a:off x="720000" y="3498800"/>
            <a:ext cx="2459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 name="Google Shape;166;p21"/>
          <p:cNvSpPr txBox="1">
            <a:spLocks noGrp="1"/>
          </p:cNvSpPr>
          <p:nvPr>
            <p:ph type="subTitle" idx="4"/>
          </p:nvPr>
        </p:nvSpPr>
        <p:spPr>
          <a:xfrm>
            <a:off x="3308788" y="3498796"/>
            <a:ext cx="2459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21"/>
          <p:cNvSpPr txBox="1">
            <a:spLocks noGrp="1"/>
          </p:cNvSpPr>
          <p:nvPr>
            <p:ph type="subTitle" idx="5"/>
          </p:nvPr>
        </p:nvSpPr>
        <p:spPr>
          <a:xfrm>
            <a:off x="5897576" y="1710149"/>
            <a:ext cx="2459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21"/>
          <p:cNvSpPr txBox="1">
            <a:spLocks noGrp="1"/>
          </p:cNvSpPr>
          <p:nvPr>
            <p:ph type="subTitle" idx="6"/>
          </p:nvPr>
        </p:nvSpPr>
        <p:spPr>
          <a:xfrm>
            <a:off x="5897576" y="3498796"/>
            <a:ext cx="2459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1"/>
          <p:cNvSpPr txBox="1">
            <a:spLocks noGrp="1"/>
          </p:cNvSpPr>
          <p:nvPr>
            <p:ph type="subTitle" idx="7"/>
          </p:nvPr>
        </p:nvSpPr>
        <p:spPr>
          <a:xfrm>
            <a:off x="724845" y="1251725"/>
            <a:ext cx="24594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0" name="Google Shape;170;p21"/>
          <p:cNvSpPr txBox="1">
            <a:spLocks noGrp="1"/>
          </p:cNvSpPr>
          <p:nvPr>
            <p:ph type="subTitle" idx="8"/>
          </p:nvPr>
        </p:nvSpPr>
        <p:spPr>
          <a:xfrm>
            <a:off x="3308788" y="1251725"/>
            <a:ext cx="24594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21"/>
          <p:cNvSpPr txBox="1">
            <a:spLocks noGrp="1"/>
          </p:cNvSpPr>
          <p:nvPr>
            <p:ph type="subTitle" idx="9"/>
          </p:nvPr>
        </p:nvSpPr>
        <p:spPr>
          <a:xfrm>
            <a:off x="5902048" y="1251725"/>
            <a:ext cx="24594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 name="Google Shape;172;p21"/>
          <p:cNvSpPr txBox="1">
            <a:spLocks noGrp="1"/>
          </p:cNvSpPr>
          <p:nvPr>
            <p:ph type="subTitle" idx="13"/>
          </p:nvPr>
        </p:nvSpPr>
        <p:spPr>
          <a:xfrm>
            <a:off x="724845" y="3037097"/>
            <a:ext cx="24594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3" name="Google Shape;173;p21"/>
          <p:cNvSpPr txBox="1">
            <a:spLocks noGrp="1"/>
          </p:cNvSpPr>
          <p:nvPr>
            <p:ph type="subTitle" idx="14"/>
          </p:nvPr>
        </p:nvSpPr>
        <p:spPr>
          <a:xfrm>
            <a:off x="3308788" y="3037097"/>
            <a:ext cx="24594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4" name="Google Shape;174;p21"/>
          <p:cNvSpPr txBox="1">
            <a:spLocks noGrp="1"/>
          </p:cNvSpPr>
          <p:nvPr>
            <p:ph type="subTitle" idx="15"/>
          </p:nvPr>
        </p:nvSpPr>
        <p:spPr>
          <a:xfrm>
            <a:off x="5902048" y="3037097"/>
            <a:ext cx="24594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5" name="Google Shape;175;p21"/>
          <p:cNvSpPr/>
          <p:nvPr/>
        </p:nvSpPr>
        <p:spPr>
          <a:xfrm flipH="1">
            <a:off x="8583563" y="855363"/>
            <a:ext cx="804600" cy="3557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21"/>
          <p:cNvPicPr preferRelativeResize="0"/>
          <p:nvPr/>
        </p:nvPicPr>
        <p:blipFill rotWithShape="1">
          <a:blip r:embed="rId2">
            <a:alphaModFix/>
          </a:blip>
          <a:srcRect l="74930" b="26546"/>
          <a:stretch/>
        </p:blipFill>
        <p:spPr>
          <a:xfrm rot="10800000" flipH="1">
            <a:off x="8689763" y="731038"/>
            <a:ext cx="808500" cy="3554100"/>
          </a:xfrm>
          <a:prstGeom prst="snip2DiagRect">
            <a:avLst>
              <a:gd name="adj1" fmla="val 0"/>
              <a:gd name="adj2" fmla="val 16667"/>
            </a:avLst>
          </a:prstGeom>
          <a:noFill/>
          <a:ln>
            <a:noFill/>
          </a:ln>
        </p:spPr>
      </p:pic>
      <p:sp>
        <p:nvSpPr>
          <p:cNvPr id="177" name="Google Shape;177;p21"/>
          <p:cNvSpPr/>
          <p:nvPr/>
        </p:nvSpPr>
        <p:spPr>
          <a:xfrm>
            <a:off x="-659062" y="4234825"/>
            <a:ext cx="1151100" cy="680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rot="5400000">
            <a:off x="-2012742" y="1048626"/>
            <a:ext cx="4225800" cy="7887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9"/>
        <p:cNvGrpSpPr/>
        <p:nvPr/>
      </p:nvGrpSpPr>
      <p:grpSpPr>
        <a:xfrm>
          <a:off x="0" y="0"/>
          <a:ext cx="0" cy="0"/>
          <a:chOff x="0" y="0"/>
          <a:chExt cx="0" cy="0"/>
        </a:xfrm>
      </p:grpSpPr>
      <p:sp>
        <p:nvSpPr>
          <p:cNvPr id="180" name="Google Shape;180;p22"/>
          <p:cNvSpPr txBox="1">
            <a:spLocks noGrp="1"/>
          </p:cNvSpPr>
          <p:nvPr>
            <p:ph type="title"/>
          </p:nvPr>
        </p:nvSpPr>
        <p:spPr>
          <a:xfrm>
            <a:off x="1183550" y="64862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22"/>
          <p:cNvSpPr txBox="1">
            <a:spLocks noGrp="1"/>
          </p:cNvSpPr>
          <p:nvPr>
            <p:ph type="subTitle" idx="1"/>
          </p:nvPr>
        </p:nvSpPr>
        <p:spPr>
          <a:xfrm>
            <a:off x="1183550" y="1707325"/>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22"/>
          <p:cNvSpPr txBox="1"/>
          <p:nvPr/>
        </p:nvSpPr>
        <p:spPr>
          <a:xfrm>
            <a:off x="1183550" y="3720575"/>
            <a:ext cx="4489500" cy="492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lt1"/>
                </a:solidFill>
                <a:latin typeface="Inter"/>
                <a:ea typeface="Inter"/>
                <a:cs typeface="Inter"/>
                <a:sym typeface="Inter"/>
              </a:rPr>
              <a:t>CREDITS:</a:t>
            </a:r>
            <a:r>
              <a:rPr lang="en" sz="1000">
                <a:solidFill>
                  <a:schemeClr val="lt1"/>
                </a:solidFill>
                <a:latin typeface="Inter"/>
                <a:ea typeface="Inter"/>
                <a:cs typeface="Inter"/>
                <a:sym typeface="Inter"/>
              </a:rPr>
              <a:t> This presentation template was created by </a:t>
            </a:r>
            <a:r>
              <a:rPr lang="en" sz="1000" b="1" u="sng">
                <a:solidFill>
                  <a:schemeClr val="lt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000">
                <a:solidFill>
                  <a:schemeClr val="lt1"/>
                </a:solidFill>
                <a:latin typeface="Inter"/>
                <a:ea typeface="Inter"/>
                <a:cs typeface="Inter"/>
                <a:sym typeface="Inter"/>
              </a:rPr>
              <a:t>, and includes icons by </a:t>
            </a:r>
            <a:r>
              <a:rPr lang="en" sz="1000" b="1"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000">
                <a:solidFill>
                  <a:schemeClr val="lt1"/>
                </a:solidFill>
                <a:latin typeface="Inter"/>
                <a:ea typeface="Inter"/>
                <a:cs typeface="Inter"/>
                <a:sym typeface="Inter"/>
              </a:rPr>
              <a:t>, and infographics &amp; images by </a:t>
            </a:r>
            <a:r>
              <a:rPr lang="en" sz="1000" b="1" u="sng">
                <a:solidFill>
                  <a:schemeClr val="lt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000" u="sng">
                <a:solidFill>
                  <a:schemeClr val="lt1"/>
                </a:solidFill>
                <a:latin typeface="Inter"/>
                <a:ea typeface="Inter"/>
                <a:cs typeface="Inter"/>
                <a:sym typeface="Inter"/>
              </a:rPr>
              <a:t> </a:t>
            </a:r>
            <a:endParaRPr sz="1000" b="1" u="sng">
              <a:solidFill>
                <a:schemeClr val="lt1"/>
              </a:solidFill>
              <a:latin typeface="Inter"/>
              <a:ea typeface="Inter"/>
              <a:cs typeface="Inter"/>
              <a:sym typeface="Inter"/>
            </a:endParaRPr>
          </a:p>
        </p:txBody>
      </p:sp>
      <p:sp>
        <p:nvSpPr>
          <p:cNvPr id="183" name="Google Shape;183;p22"/>
          <p:cNvSpPr/>
          <p:nvPr/>
        </p:nvSpPr>
        <p:spPr>
          <a:xfrm rot="5400000">
            <a:off x="-1341050" y="259887"/>
            <a:ext cx="1947600" cy="2075700"/>
          </a:xfrm>
          <a:prstGeom prst="snip1Rect">
            <a:avLst>
              <a:gd name="adj" fmla="val 4004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ja</a:t>
            </a:r>
            <a:endParaRPr/>
          </a:p>
        </p:txBody>
      </p:sp>
      <p:pic>
        <p:nvPicPr>
          <p:cNvPr id="184" name="Google Shape;184;p22"/>
          <p:cNvPicPr preferRelativeResize="0"/>
          <p:nvPr/>
        </p:nvPicPr>
        <p:blipFill rotWithShape="1">
          <a:blip r:embed="rId5">
            <a:alphaModFix/>
          </a:blip>
          <a:srcRect l="20628" t="40419" r="48931" b="16676"/>
          <a:stretch/>
        </p:blipFill>
        <p:spPr>
          <a:xfrm rot="10800000" flipH="1">
            <a:off x="-1508900" y="218637"/>
            <a:ext cx="2073300" cy="1946700"/>
          </a:xfrm>
          <a:prstGeom prst="snip1Rect">
            <a:avLst>
              <a:gd name="adj" fmla="val 38609"/>
            </a:avLst>
          </a:prstGeom>
          <a:noFill/>
          <a:ln>
            <a:noFill/>
          </a:ln>
        </p:spPr>
      </p:pic>
      <p:sp>
        <p:nvSpPr>
          <p:cNvPr id="185" name="Google Shape;185;p22"/>
          <p:cNvSpPr/>
          <p:nvPr/>
        </p:nvSpPr>
        <p:spPr>
          <a:xfrm rot="5400000">
            <a:off x="-297950" y="4678275"/>
            <a:ext cx="1330200" cy="435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flipH="1">
            <a:off x="149500" y="3611941"/>
            <a:ext cx="438900" cy="43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7"/>
        <p:cNvGrpSpPr/>
        <p:nvPr/>
      </p:nvGrpSpPr>
      <p:grpSpPr>
        <a:xfrm>
          <a:off x="0" y="0"/>
          <a:ext cx="0" cy="0"/>
          <a:chOff x="0" y="0"/>
          <a:chExt cx="0" cy="0"/>
        </a:xfrm>
      </p:grpSpPr>
      <p:pic>
        <p:nvPicPr>
          <p:cNvPr id="188" name="Google Shape;188;p23"/>
          <p:cNvPicPr preferRelativeResize="0"/>
          <p:nvPr/>
        </p:nvPicPr>
        <p:blipFill rotWithShape="1">
          <a:blip r:embed="rId2">
            <a:alphaModFix/>
          </a:blip>
          <a:srcRect l="33927" r="41873" b="35367"/>
          <a:stretch/>
        </p:blipFill>
        <p:spPr>
          <a:xfrm flipH="1">
            <a:off x="7274946" y="1832125"/>
            <a:ext cx="1867500" cy="3324300"/>
          </a:xfrm>
          <a:prstGeom prst="snip1Rect">
            <a:avLst>
              <a:gd name="adj" fmla="val 24410"/>
            </a:avLst>
          </a:prstGeom>
          <a:noFill/>
          <a:ln>
            <a:noFill/>
          </a:ln>
        </p:spPr>
      </p:pic>
      <p:grpSp>
        <p:nvGrpSpPr>
          <p:cNvPr id="189" name="Google Shape;189;p23"/>
          <p:cNvGrpSpPr/>
          <p:nvPr/>
        </p:nvGrpSpPr>
        <p:grpSpPr>
          <a:xfrm rot="-5400000">
            <a:off x="7429705" y="13366"/>
            <a:ext cx="435414" cy="2522280"/>
            <a:chOff x="117993" y="116941"/>
            <a:chExt cx="385800" cy="2234875"/>
          </a:xfrm>
        </p:grpSpPr>
        <p:sp>
          <p:nvSpPr>
            <p:cNvPr id="190" name="Google Shape;190;p23"/>
            <p:cNvSpPr/>
            <p:nvPr/>
          </p:nvSpPr>
          <p:spPr>
            <a:xfrm rot="5400000">
              <a:off x="-553201" y="789691"/>
              <a:ext cx="1728300" cy="3828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117993" y="1966016"/>
              <a:ext cx="385800" cy="3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3"/>
          <p:cNvSpPr/>
          <p:nvPr/>
        </p:nvSpPr>
        <p:spPr>
          <a:xfrm flipH="1">
            <a:off x="7168737" y="1725925"/>
            <a:ext cx="2360100" cy="3572400"/>
          </a:xfrm>
          <a:prstGeom prst="snip1Rect">
            <a:avLst>
              <a:gd name="adj" fmla="val 2263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8507425" y="273700"/>
            <a:ext cx="1293300" cy="53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733875" y="4338200"/>
            <a:ext cx="1293300" cy="53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5"/>
        <p:cNvGrpSpPr/>
        <p:nvPr/>
      </p:nvGrpSpPr>
      <p:grpSpPr>
        <a:xfrm>
          <a:off x="0" y="0"/>
          <a:ext cx="0" cy="0"/>
          <a:chOff x="0" y="0"/>
          <a:chExt cx="0" cy="0"/>
        </a:xfrm>
      </p:grpSpPr>
      <p:sp>
        <p:nvSpPr>
          <p:cNvPr id="196" name="Google Shape;196;p24"/>
          <p:cNvSpPr/>
          <p:nvPr/>
        </p:nvSpPr>
        <p:spPr>
          <a:xfrm rot="10800000" flipH="1">
            <a:off x="-319950" y="3563050"/>
            <a:ext cx="804600" cy="1409700"/>
          </a:xfrm>
          <a:prstGeom prst="snip1Rect">
            <a:avLst>
              <a:gd name="adj" fmla="val 24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24"/>
          <p:cNvPicPr preferRelativeResize="0"/>
          <p:nvPr/>
        </p:nvPicPr>
        <p:blipFill rotWithShape="1">
          <a:blip r:embed="rId2">
            <a:alphaModFix/>
          </a:blip>
          <a:srcRect l="74930" b="71607"/>
          <a:stretch/>
        </p:blipFill>
        <p:spPr>
          <a:xfrm rot="10800000" flipH="1">
            <a:off x="-430041" y="3491975"/>
            <a:ext cx="808500" cy="1373700"/>
          </a:xfrm>
          <a:prstGeom prst="snip1Rect">
            <a:avLst>
              <a:gd name="adj" fmla="val 16667"/>
            </a:avLst>
          </a:prstGeom>
          <a:noFill/>
          <a:ln>
            <a:noFill/>
          </a:ln>
        </p:spPr>
      </p:pic>
      <p:sp>
        <p:nvSpPr>
          <p:cNvPr id="198" name="Google Shape;198;p24"/>
          <p:cNvSpPr/>
          <p:nvPr/>
        </p:nvSpPr>
        <p:spPr>
          <a:xfrm flipH="1">
            <a:off x="8645231" y="-1121750"/>
            <a:ext cx="804600" cy="4059900"/>
          </a:xfrm>
          <a:prstGeom prst="snip1Rect">
            <a:avLst>
              <a:gd name="adj" fmla="val 24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4"/>
          <p:cNvPicPr preferRelativeResize="0"/>
          <p:nvPr/>
        </p:nvPicPr>
        <p:blipFill rotWithShape="1">
          <a:blip r:embed="rId3">
            <a:alphaModFix/>
          </a:blip>
          <a:srcRect r="86733"/>
          <a:stretch/>
        </p:blipFill>
        <p:spPr>
          <a:xfrm flipH="1">
            <a:off x="8751425" y="-1015025"/>
            <a:ext cx="808500" cy="4062000"/>
          </a:xfrm>
          <a:prstGeom prst="snip1Rect">
            <a:avLst>
              <a:gd name="adj" fmla="val 16667"/>
            </a:avLst>
          </a:prstGeom>
          <a:noFill/>
          <a:ln>
            <a:noFill/>
          </a:ln>
        </p:spPr>
      </p:pic>
      <p:sp>
        <p:nvSpPr>
          <p:cNvPr id="200" name="Google Shape;200;p24"/>
          <p:cNvSpPr/>
          <p:nvPr/>
        </p:nvSpPr>
        <p:spPr>
          <a:xfrm flipH="1">
            <a:off x="1151785" y="-274225"/>
            <a:ext cx="2368200" cy="5727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378450" y="-274225"/>
            <a:ext cx="590400" cy="572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6466463" y="4769850"/>
            <a:ext cx="2368200" cy="68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20000" y="1215751"/>
            <a:ext cx="7704000" cy="376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6" name="Google Shape;26;p4"/>
          <p:cNvSpPr/>
          <p:nvPr/>
        </p:nvSpPr>
        <p:spPr>
          <a:xfrm>
            <a:off x="6561860" y="-332400"/>
            <a:ext cx="2038200" cy="680700"/>
          </a:xfrm>
          <a:prstGeom prst="roundRect">
            <a:avLst>
              <a:gd name="adj" fmla="val 50000"/>
            </a:avLst>
          </a:prstGeom>
          <a:solidFill>
            <a:srgbClr val="FF5B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1431124" y="-1388663"/>
            <a:ext cx="485400" cy="3309900"/>
          </a:xfrm>
          <a:prstGeom prst="snip1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ja</a:t>
            </a:r>
            <a:endParaRPr/>
          </a:p>
        </p:txBody>
      </p:sp>
      <p:pic>
        <p:nvPicPr>
          <p:cNvPr id="28" name="Google Shape;28;p4"/>
          <p:cNvPicPr preferRelativeResize="0"/>
          <p:nvPr/>
        </p:nvPicPr>
        <p:blipFill rotWithShape="1">
          <a:blip r:embed="rId2">
            <a:alphaModFix/>
          </a:blip>
          <a:srcRect l="20629" t="72837" r="32097" b="16675"/>
          <a:stretch/>
        </p:blipFill>
        <p:spPr>
          <a:xfrm rot="10800000" flipH="1">
            <a:off x="0" y="-76200"/>
            <a:ext cx="3219600" cy="475800"/>
          </a:xfrm>
          <a:prstGeom prst="snip1Rect">
            <a:avLst>
              <a:gd name="adj" fmla="val 38609"/>
            </a:avLst>
          </a:prstGeom>
          <a:noFill/>
          <a:ln>
            <a:noFill/>
          </a:ln>
        </p:spPr>
      </p:pic>
      <p:grpSp>
        <p:nvGrpSpPr>
          <p:cNvPr id="29" name="Google Shape;29;p4"/>
          <p:cNvGrpSpPr/>
          <p:nvPr/>
        </p:nvGrpSpPr>
        <p:grpSpPr>
          <a:xfrm>
            <a:off x="3414220" y="4738090"/>
            <a:ext cx="2315559" cy="295247"/>
            <a:chOff x="1798206" y="4701425"/>
            <a:chExt cx="2604678" cy="332112"/>
          </a:xfrm>
        </p:grpSpPr>
        <p:sp>
          <p:nvSpPr>
            <p:cNvPr id="30" name="Google Shape;30;p4"/>
            <p:cNvSpPr/>
            <p:nvPr/>
          </p:nvSpPr>
          <p:spPr>
            <a:xfrm flipH="1">
              <a:off x="1798206" y="4701437"/>
              <a:ext cx="2196300" cy="332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4073784" y="4701425"/>
              <a:ext cx="329100" cy="329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5"/>
          <p:cNvSpPr txBox="1">
            <a:spLocks noGrp="1"/>
          </p:cNvSpPr>
          <p:nvPr>
            <p:ph type="subTitle" idx="1"/>
          </p:nvPr>
        </p:nvSpPr>
        <p:spPr>
          <a:xfrm>
            <a:off x="5053011" y="2726549"/>
            <a:ext cx="2505600" cy="18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 name="Google Shape;35;p5"/>
          <p:cNvSpPr txBox="1">
            <a:spLocks noGrp="1"/>
          </p:cNvSpPr>
          <p:nvPr>
            <p:ph type="subTitle" idx="2"/>
          </p:nvPr>
        </p:nvSpPr>
        <p:spPr>
          <a:xfrm>
            <a:off x="1585369" y="2726550"/>
            <a:ext cx="2505600" cy="18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subTitle" idx="3"/>
          </p:nvPr>
        </p:nvSpPr>
        <p:spPr>
          <a:xfrm>
            <a:off x="1585369" y="2292347"/>
            <a:ext cx="2505600" cy="41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 name="Google Shape;37;p5"/>
          <p:cNvSpPr txBox="1">
            <a:spLocks noGrp="1"/>
          </p:cNvSpPr>
          <p:nvPr>
            <p:ph type="subTitle" idx="4"/>
          </p:nvPr>
        </p:nvSpPr>
        <p:spPr>
          <a:xfrm>
            <a:off x="5053013" y="2292347"/>
            <a:ext cx="2505600" cy="41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a:latin typeface="Inter Medium"/>
                <a:ea typeface="Inter Medium"/>
                <a:cs typeface="Inter Medium"/>
                <a:sym typeface="Inter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 name="Google Shape;38;p5"/>
          <p:cNvSpPr/>
          <p:nvPr/>
        </p:nvSpPr>
        <p:spPr>
          <a:xfrm>
            <a:off x="-539569" y="1884400"/>
            <a:ext cx="1252800" cy="3328500"/>
          </a:xfrm>
          <a:prstGeom prst="snip1Rect">
            <a:avLst>
              <a:gd name="adj" fmla="val 29059"/>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5"/>
          <p:cNvPicPr preferRelativeResize="0"/>
          <p:nvPr/>
        </p:nvPicPr>
        <p:blipFill rotWithShape="1">
          <a:blip r:embed="rId2">
            <a:alphaModFix/>
          </a:blip>
          <a:srcRect l="41873" r="41873" b="35367"/>
          <a:stretch/>
        </p:blipFill>
        <p:spPr>
          <a:xfrm>
            <a:off x="-647269" y="1971450"/>
            <a:ext cx="1254300" cy="3324300"/>
          </a:xfrm>
          <a:prstGeom prst="snip1Rect">
            <a:avLst>
              <a:gd name="adj" fmla="val 24410"/>
            </a:avLst>
          </a:prstGeom>
          <a:noFill/>
          <a:ln>
            <a:noFill/>
          </a:ln>
        </p:spPr>
      </p:pic>
      <p:sp>
        <p:nvSpPr>
          <p:cNvPr id="40" name="Google Shape;40;p5"/>
          <p:cNvSpPr/>
          <p:nvPr/>
        </p:nvSpPr>
        <p:spPr>
          <a:xfrm>
            <a:off x="-887100" y="383800"/>
            <a:ext cx="1532400" cy="53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800000">
            <a:off x="7883456" y="-267303"/>
            <a:ext cx="2057400" cy="30906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42;p5"/>
          <p:cNvPicPr preferRelativeResize="0"/>
          <p:nvPr/>
        </p:nvPicPr>
        <p:blipFill>
          <a:blip r:embed="rId3">
            <a:alphaModFix/>
          </a:blip>
          <a:stretch>
            <a:fillRect/>
          </a:stretch>
        </p:blipFill>
        <p:spPr>
          <a:xfrm rot="10800000">
            <a:off x="7938800" y="-381000"/>
            <a:ext cx="2058000" cy="3087900"/>
          </a:xfrm>
          <a:prstGeom prst="rtTriangle">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 name="Google Shape;45;p6"/>
          <p:cNvGrpSpPr/>
          <p:nvPr/>
        </p:nvGrpSpPr>
        <p:grpSpPr>
          <a:xfrm>
            <a:off x="136681" y="531566"/>
            <a:ext cx="435414" cy="2522280"/>
            <a:chOff x="117993" y="116941"/>
            <a:chExt cx="385800" cy="2234875"/>
          </a:xfrm>
        </p:grpSpPr>
        <p:sp>
          <p:nvSpPr>
            <p:cNvPr id="46" name="Google Shape;46;p6"/>
            <p:cNvSpPr/>
            <p:nvPr/>
          </p:nvSpPr>
          <p:spPr>
            <a:xfrm rot="5400000">
              <a:off x="-553201" y="789691"/>
              <a:ext cx="1728300" cy="3828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117993" y="1966016"/>
              <a:ext cx="385800" cy="3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6"/>
          <p:cNvSpPr/>
          <p:nvPr/>
        </p:nvSpPr>
        <p:spPr>
          <a:xfrm rot="5400000">
            <a:off x="-411812" y="4628050"/>
            <a:ext cx="1532400" cy="53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8663600" y="313633"/>
            <a:ext cx="704100" cy="70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5400000" flipH="1">
            <a:off x="6826550" y="3066975"/>
            <a:ext cx="4375200" cy="707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4088575" y="119905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7"/>
          <p:cNvSpPr txBox="1">
            <a:spLocks noGrp="1"/>
          </p:cNvSpPr>
          <p:nvPr>
            <p:ph type="subTitle" idx="1"/>
          </p:nvPr>
        </p:nvSpPr>
        <p:spPr>
          <a:xfrm>
            <a:off x="4088575" y="19995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4" name="Google Shape;54;p7"/>
          <p:cNvSpPr>
            <a:spLocks noGrp="1"/>
          </p:cNvSpPr>
          <p:nvPr>
            <p:ph type="pic" idx="2"/>
          </p:nvPr>
        </p:nvSpPr>
        <p:spPr>
          <a:xfrm>
            <a:off x="626085" y="539500"/>
            <a:ext cx="2787000" cy="4064400"/>
          </a:xfrm>
          <a:prstGeom prst="snip1Rect">
            <a:avLst>
              <a:gd name="adj" fmla="val 16667"/>
            </a:avLst>
          </a:prstGeom>
          <a:noFill/>
          <a:ln>
            <a:noFill/>
          </a:ln>
        </p:spPr>
      </p:sp>
      <p:grpSp>
        <p:nvGrpSpPr>
          <p:cNvPr id="55" name="Google Shape;55;p7"/>
          <p:cNvGrpSpPr/>
          <p:nvPr/>
        </p:nvGrpSpPr>
        <p:grpSpPr>
          <a:xfrm rot="-5400000">
            <a:off x="7332951" y="3308823"/>
            <a:ext cx="3592883" cy="888764"/>
            <a:chOff x="3060302" y="4701425"/>
            <a:chExt cx="1342582" cy="332112"/>
          </a:xfrm>
        </p:grpSpPr>
        <p:sp>
          <p:nvSpPr>
            <p:cNvPr id="56" name="Google Shape;56;p7"/>
            <p:cNvSpPr/>
            <p:nvPr/>
          </p:nvSpPr>
          <p:spPr>
            <a:xfrm flipH="1">
              <a:off x="3060302" y="4701437"/>
              <a:ext cx="934200" cy="332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4073784" y="4701425"/>
              <a:ext cx="329100" cy="329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Inter Medium"/>
              <a:buNone/>
              <a:defRPr sz="30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3000"/>
              <a:buFont typeface="Inter SemiBold"/>
              <a:buNone/>
              <a:defRPr sz="3000">
                <a:solidFill>
                  <a:schemeClr val="lt1"/>
                </a:solidFill>
                <a:latin typeface="Inter SemiBold"/>
                <a:ea typeface="Inter SemiBold"/>
                <a:cs typeface="Inter SemiBold"/>
                <a:sym typeface="Inter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spd="med">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sp>
        <p:nvSpPr>
          <p:cNvPr id="207" name="Google Shape;207;p25"/>
          <p:cNvSpPr/>
          <p:nvPr/>
        </p:nvSpPr>
        <p:spPr>
          <a:xfrm flipH="1">
            <a:off x="6317812" y="410913"/>
            <a:ext cx="2697600" cy="4608600"/>
          </a:xfrm>
          <a:prstGeom prst="snip1Rect">
            <a:avLst>
              <a:gd name="adj" fmla="val 438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txBox="1">
            <a:spLocks noGrp="1"/>
          </p:cNvSpPr>
          <p:nvPr>
            <p:ph type="ctrTitle"/>
          </p:nvPr>
        </p:nvSpPr>
        <p:spPr>
          <a:xfrm>
            <a:off x="1235450" y="1270400"/>
            <a:ext cx="4416000" cy="213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Source Code Pro Medium"/>
                <a:ea typeface="Source Code Pro Medium"/>
                <a:cs typeface="Source Code Pro Medium"/>
                <a:sym typeface="Source Code Pro Medium"/>
              </a:rPr>
              <a:t>Creational Design Patterns</a:t>
            </a:r>
            <a:endParaRPr>
              <a:latin typeface="Source Code Pro Medium"/>
              <a:ea typeface="Source Code Pro Medium"/>
              <a:cs typeface="Source Code Pro Medium"/>
              <a:sym typeface="Source Code Pro Medium"/>
            </a:endParaRPr>
          </a:p>
        </p:txBody>
      </p:sp>
      <p:sp>
        <p:nvSpPr>
          <p:cNvPr id="209" name="Google Shape;209;p25"/>
          <p:cNvSpPr txBox="1">
            <a:spLocks noGrp="1"/>
          </p:cNvSpPr>
          <p:nvPr>
            <p:ph type="subTitle" idx="1"/>
          </p:nvPr>
        </p:nvSpPr>
        <p:spPr>
          <a:xfrm>
            <a:off x="1235450" y="3565850"/>
            <a:ext cx="2277600" cy="7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5"/>
          <p:cNvPicPr preferRelativeResize="0"/>
          <p:nvPr/>
        </p:nvPicPr>
        <p:blipFill rotWithShape="1">
          <a:blip r:embed="rId3">
            <a:alphaModFix/>
          </a:blip>
          <a:srcRect l="12111"/>
          <a:stretch/>
        </p:blipFill>
        <p:spPr>
          <a:xfrm flipH="1">
            <a:off x="6447000" y="539500"/>
            <a:ext cx="2697000" cy="4604100"/>
          </a:xfrm>
          <a:prstGeom prst="snip1Rect">
            <a:avLst>
              <a:gd name="adj" fmla="val 40529"/>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
        <p:cNvGrpSpPr/>
        <p:nvPr/>
      </p:nvGrpSpPr>
      <p:grpSpPr>
        <a:xfrm>
          <a:off x="0" y="0"/>
          <a:ext cx="0" cy="0"/>
          <a:chOff x="0" y="0"/>
          <a:chExt cx="0" cy="0"/>
        </a:xfrm>
      </p:grpSpPr>
      <p:sp>
        <p:nvSpPr>
          <p:cNvPr id="310" name="Google Shape;310;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Source Code Pro Medium"/>
                <a:ea typeface="Source Code Pro Medium"/>
                <a:cs typeface="Source Code Pro Medium"/>
                <a:sym typeface="Source Code Pro Medium"/>
              </a:rPr>
              <a:t>Implementing Prototype Design Pattern</a:t>
            </a:r>
            <a:endParaRPr sz="2500">
              <a:latin typeface="Source Code Pro Medium"/>
              <a:ea typeface="Source Code Pro Medium"/>
              <a:cs typeface="Source Code Pro Medium"/>
              <a:sym typeface="Source Code Pro Medium"/>
            </a:endParaRPr>
          </a:p>
        </p:txBody>
      </p:sp>
      <p:sp>
        <p:nvSpPr>
          <p:cNvPr id="311" name="Google Shape;311;p34"/>
          <p:cNvSpPr txBox="1"/>
          <p:nvPr/>
        </p:nvSpPr>
        <p:spPr>
          <a:xfrm>
            <a:off x="497300" y="945650"/>
            <a:ext cx="4638900" cy="19857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Implement </a:t>
            </a:r>
            <a:r>
              <a:rPr lang="en" sz="900">
                <a:solidFill>
                  <a:schemeClr val="lt1"/>
                </a:solidFill>
                <a:latin typeface="Source Code Pro"/>
                <a:ea typeface="Source Code Pro"/>
                <a:cs typeface="Source Code Pro"/>
                <a:sym typeface="Source Code Pro"/>
              </a:rPr>
              <a:t>the cloneable marker interface</a:t>
            </a:r>
            <a:endParaRPr sz="9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a:p>
            <a:pPr marL="457200" lvl="0" indent="-285750" algn="l" rtl="0">
              <a:spcBef>
                <a:spcPts val="0"/>
              </a:spcBef>
              <a:spcAft>
                <a:spcPts val="0"/>
              </a:spcAft>
              <a:buClr>
                <a:schemeClr val="lt1"/>
              </a:buClr>
              <a:buSzPts val="900"/>
              <a:buFont typeface="Source Code Pro"/>
              <a:buChar char="●"/>
            </a:pPr>
            <a:r>
              <a:rPr lang="en" sz="900">
                <a:solidFill>
                  <a:srgbClr val="FF5B02"/>
                </a:solidFill>
                <a:latin typeface="Source Code Pro"/>
                <a:ea typeface="Source Code Pro"/>
                <a:cs typeface="Source Code Pro"/>
                <a:sym typeface="Source Code Pro"/>
              </a:rPr>
              <a:t>Shallow copy</a:t>
            </a:r>
            <a:r>
              <a:rPr lang="en" sz="900">
                <a:solidFill>
                  <a:schemeClr val="lt1"/>
                </a:solidFill>
                <a:latin typeface="Source Code Pro"/>
                <a:ea typeface="Source Code Pro"/>
                <a:cs typeface="Source Code Pro"/>
                <a:sym typeface="Source Code Pro"/>
              </a:rPr>
              <a:t> is a bit-wise copy of an object. A new object is created that has an exact copy of the values in the original object. If any of the fields of the object are references to other objects, just the reference addresses are copied i.e., only the memory address is copied.</a:t>
            </a:r>
            <a:endParaRPr sz="9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a:p>
            <a:pPr marL="457200" lvl="0" indent="-285750" algn="l" rtl="0">
              <a:spcBef>
                <a:spcPts val="0"/>
              </a:spcBef>
              <a:spcAft>
                <a:spcPts val="0"/>
              </a:spcAft>
              <a:buClr>
                <a:schemeClr val="lt1"/>
              </a:buClr>
              <a:buSzPts val="900"/>
              <a:buFont typeface="Source Code Pro"/>
              <a:buChar char="●"/>
            </a:pPr>
            <a:r>
              <a:rPr lang="en" sz="900">
                <a:solidFill>
                  <a:schemeClr val="lt1"/>
                </a:solidFill>
                <a:latin typeface="Source Code Pro"/>
                <a:ea typeface="Source Code Pro"/>
                <a:cs typeface="Source Code Pro"/>
                <a:sym typeface="Source Code Pro"/>
              </a:rPr>
              <a:t>A </a:t>
            </a:r>
            <a:r>
              <a:rPr lang="en" sz="900">
                <a:solidFill>
                  <a:schemeClr val="accent1"/>
                </a:solidFill>
                <a:latin typeface="Source Code Pro"/>
                <a:ea typeface="Source Code Pro"/>
                <a:cs typeface="Source Code Pro"/>
                <a:sym typeface="Source Code Pro"/>
              </a:rPr>
              <a:t>deep copy</a:t>
            </a:r>
            <a:r>
              <a:rPr lang="en" sz="900">
                <a:solidFill>
                  <a:schemeClr val="lt1"/>
                </a:solidFill>
                <a:latin typeface="Source Code Pro"/>
                <a:ea typeface="Source Code Pro"/>
                <a:cs typeface="Source Code Pro"/>
                <a:sym typeface="Source Code Pro"/>
              </a:rPr>
              <a:t> copies all fields, and makes copies of dynamically allocated memory pointed to by the fields. A deep copy occurs when an object is copied along with the objects to which it refers.</a:t>
            </a:r>
            <a:endParaRPr sz="900">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p:txBody>
      </p:sp>
      <p:pic>
        <p:nvPicPr>
          <p:cNvPr id="312" name="Google Shape;312;p34"/>
          <p:cNvPicPr preferRelativeResize="0"/>
          <p:nvPr/>
        </p:nvPicPr>
        <p:blipFill>
          <a:blip r:embed="rId3">
            <a:alphaModFix/>
          </a:blip>
          <a:stretch>
            <a:fillRect/>
          </a:stretch>
        </p:blipFill>
        <p:spPr>
          <a:xfrm>
            <a:off x="5549825" y="1188125"/>
            <a:ext cx="3855399" cy="2599975"/>
          </a:xfrm>
          <a:prstGeom prst="rect">
            <a:avLst/>
          </a:prstGeom>
          <a:noFill/>
          <a:ln>
            <a:noFill/>
          </a:ln>
        </p:spPr>
      </p:pic>
      <p:pic>
        <p:nvPicPr>
          <p:cNvPr id="313" name="Google Shape;313;p34"/>
          <p:cNvPicPr preferRelativeResize="0"/>
          <p:nvPr/>
        </p:nvPicPr>
        <p:blipFill>
          <a:blip r:embed="rId4">
            <a:alphaModFix/>
          </a:blip>
          <a:stretch>
            <a:fillRect/>
          </a:stretch>
        </p:blipFill>
        <p:spPr>
          <a:xfrm>
            <a:off x="558150" y="2850500"/>
            <a:ext cx="5639925" cy="937600"/>
          </a:xfrm>
          <a:prstGeom prst="rect">
            <a:avLst/>
          </a:prstGeom>
          <a:noFill/>
          <a:ln>
            <a:noFill/>
          </a:ln>
        </p:spPr>
      </p:pic>
      <p:pic>
        <p:nvPicPr>
          <p:cNvPr id="314" name="Google Shape;314;p34"/>
          <p:cNvPicPr preferRelativeResize="0"/>
          <p:nvPr/>
        </p:nvPicPr>
        <p:blipFill>
          <a:blip r:embed="rId5">
            <a:alphaModFix/>
          </a:blip>
          <a:stretch>
            <a:fillRect/>
          </a:stretch>
        </p:blipFill>
        <p:spPr>
          <a:xfrm>
            <a:off x="558150" y="3715325"/>
            <a:ext cx="4869800" cy="1352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Source Code Pro Medium"/>
                <a:ea typeface="Source Code Pro Medium"/>
                <a:cs typeface="Source Code Pro Medium"/>
                <a:sym typeface="Source Code Pro Medium"/>
              </a:rPr>
              <a:t>Advantages of Prototype Design Pattern:</a:t>
            </a:r>
            <a:endParaRPr sz="2400">
              <a:latin typeface="Source Code Pro Medium"/>
              <a:ea typeface="Source Code Pro Medium"/>
              <a:cs typeface="Source Code Pro Medium"/>
              <a:sym typeface="Source Code Pro Medium"/>
            </a:endParaRPr>
          </a:p>
          <a:p>
            <a:pPr marL="0" lvl="0" indent="0" algn="l" rtl="0">
              <a:spcBef>
                <a:spcPts val="0"/>
              </a:spcBef>
              <a:spcAft>
                <a:spcPts val="0"/>
              </a:spcAft>
              <a:buClr>
                <a:schemeClr val="dk1"/>
              </a:buClr>
              <a:buSzPts val="1100"/>
              <a:buFont typeface="Arial"/>
              <a:buNone/>
            </a:pPr>
            <a:endParaRPr sz="2400">
              <a:latin typeface="Source Code Pro Medium"/>
              <a:ea typeface="Source Code Pro Medium"/>
              <a:cs typeface="Source Code Pro Medium"/>
              <a:sym typeface="Source Code Pro Medium"/>
            </a:endParaRPr>
          </a:p>
          <a:p>
            <a:pPr marL="0" lvl="0" indent="0" algn="l" rtl="0">
              <a:spcBef>
                <a:spcPts val="0"/>
              </a:spcBef>
              <a:spcAft>
                <a:spcPts val="0"/>
              </a:spcAft>
              <a:buNone/>
            </a:pPr>
            <a:endParaRPr sz="2400">
              <a:latin typeface="Source Code Pro Medium"/>
              <a:ea typeface="Source Code Pro Medium"/>
              <a:cs typeface="Source Code Pro Medium"/>
              <a:sym typeface="Source Code Pro Medium"/>
            </a:endParaRPr>
          </a:p>
        </p:txBody>
      </p:sp>
      <p:sp>
        <p:nvSpPr>
          <p:cNvPr id="320" name="Google Shape;320;p35"/>
          <p:cNvSpPr txBox="1"/>
          <p:nvPr/>
        </p:nvSpPr>
        <p:spPr>
          <a:xfrm>
            <a:off x="829725" y="1317150"/>
            <a:ext cx="70353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Source Code Pro"/>
              <a:buChar char="●"/>
            </a:pPr>
            <a:r>
              <a:rPr lang="en">
                <a:solidFill>
                  <a:schemeClr val="accent1"/>
                </a:solidFill>
                <a:latin typeface="Source Code Pro"/>
                <a:ea typeface="Source Code Pro"/>
                <a:cs typeface="Source Code Pro"/>
                <a:sym typeface="Source Code Pro"/>
              </a:rPr>
              <a:t>Object creation flexibility:</a:t>
            </a:r>
            <a:r>
              <a:rPr lang="en">
                <a:solidFill>
                  <a:schemeClr val="lt1"/>
                </a:solidFill>
                <a:latin typeface="Source Code Pro"/>
                <a:ea typeface="Source Code Pro"/>
                <a:cs typeface="Source Code Pro"/>
                <a:sym typeface="Source Code Pro"/>
              </a:rPr>
              <a:t> The Prototype pattern allows you to create new objects by cloning existing ones, rather than relying on subclassing or complex object creation logic. This provides flexibility in creating objects dynamically at runtime.</a:t>
            </a:r>
            <a:endParaRPr>
              <a:solidFill>
                <a:schemeClr val="lt1"/>
              </a:solidFill>
              <a:latin typeface="Source Code Pro"/>
              <a:ea typeface="Source Code Pro"/>
              <a:cs typeface="Source Code Pro"/>
              <a:sym typeface="Source Code Pro"/>
            </a:endParaRPr>
          </a:p>
          <a:p>
            <a:pPr marL="91440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accent1"/>
                </a:solidFill>
                <a:latin typeface="Source Code Pro"/>
                <a:ea typeface="Source Code Pro"/>
                <a:cs typeface="Source Code Pro"/>
                <a:sym typeface="Source Code Pro"/>
              </a:rPr>
              <a:t>Improves performance:</a:t>
            </a:r>
            <a:r>
              <a:rPr lang="en">
                <a:solidFill>
                  <a:schemeClr val="lt1"/>
                </a:solidFill>
                <a:latin typeface="Source Code Pro"/>
                <a:ea typeface="Source Code Pro"/>
                <a:cs typeface="Source Code Pro"/>
                <a:sym typeface="Source Code Pro"/>
              </a:rPr>
              <a:t> Creating objects from scratch can be a time-consuming and resource-intensive process. The Prototype pattern allows you to clone and modify existing objects, which can be more efficient than creating new instances. This is especially beneficial when object creation is a costly operation.</a:t>
            </a: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Code Pro Medium"/>
                <a:ea typeface="Source Code Pro Medium"/>
                <a:cs typeface="Source Code Pro Medium"/>
                <a:sym typeface="Source Code Pro Medium"/>
              </a:rPr>
              <a:t>Singleton Design Pattern </a:t>
            </a:r>
            <a:endParaRPr>
              <a:latin typeface="Source Code Pro Medium"/>
              <a:ea typeface="Source Code Pro Medium"/>
              <a:cs typeface="Source Code Pro Medium"/>
              <a:sym typeface="Source Code Pro Medium"/>
            </a:endParaRPr>
          </a:p>
        </p:txBody>
      </p:sp>
      <p:sp>
        <p:nvSpPr>
          <p:cNvPr id="326" name="Google Shape;326;p36"/>
          <p:cNvSpPr txBox="1"/>
          <p:nvPr/>
        </p:nvSpPr>
        <p:spPr>
          <a:xfrm>
            <a:off x="1126975" y="1335150"/>
            <a:ext cx="71073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Source Code Pro"/>
                <a:ea typeface="Source Code Pro"/>
                <a:cs typeface="Source Code Pro"/>
                <a:sym typeface="Source Code Pro"/>
              </a:rPr>
              <a:t>The Singleton design pattern is a creational design pattern that ensures the existence of only one instance of a class in a program, but allowing the flexibility to create more objects if the situation changes, providing a global point of access to that instance.</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r>
              <a:rPr lang="en" sz="1200">
                <a:solidFill>
                  <a:schemeClr val="lt1"/>
                </a:solidFill>
                <a:latin typeface="Source Code Pro"/>
                <a:ea typeface="Source Code Pro"/>
                <a:cs typeface="Source Code Pro"/>
                <a:sym typeface="Source Code Pro"/>
              </a:rPr>
              <a:t>Singleton pattern is used for </a:t>
            </a:r>
            <a:r>
              <a:rPr lang="en" sz="1200">
                <a:solidFill>
                  <a:srgbClr val="FF0000"/>
                </a:solidFill>
                <a:latin typeface="Source Code Pro"/>
                <a:ea typeface="Source Code Pro"/>
                <a:cs typeface="Source Code Pro"/>
                <a:sym typeface="Source Code Pro"/>
              </a:rPr>
              <a:t>logging</a:t>
            </a:r>
            <a:r>
              <a:rPr lang="en" sz="1200">
                <a:solidFill>
                  <a:schemeClr val="lt1"/>
                </a:solidFill>
                <a:latin typeface="Source Code Pro"/>
                <a:ea typeface="Source Code Pro"/>
                <a:cs typeface="Source Code Pro"/>
                <a:sym typeface="Source Code Pro"/>
              </a:rPr>
              <a:t>, </a:t>
            </a:r>
            <a:r>
              <a:rPr lang="en" sz="1200">
                <a:solidFill>
                  <a:srgbClr val="FF0000"/>
                </a:solidFill>
                <a:latin typeface="Source Code Pro"/>
                <a:ea typeface="Source Code Pro"/>
                <a:cs typeface="Source Code Pro"/>
                <a:sym typeface="Source Code Pro"/>
              </a:rPr>
              <a:t>drivers objects</a:t>
            </a:r>
            <a:r>
              <a:rPr lang="en" sz="1200">
                <a:solidFill>
                  <a:schemeClr val="lt1"/>
                </a:solidFill>
                <a:latin typeface="Source Code Pro"/>
                <a:ea typeface="Source Code Pro"/>
                <a:cs typeface="Source Code Pro"/>
                <a:sym typeface="Source Code Pro"/>
              </a:rPr>
              <a:t>, </a:t>
            </a:r>
            <a:r>
              <a:rPr lang="en" sz="1200">
                <a:solidFill>
                  <a:srgbClr val="FF0000"/>
                </a:solidFill>
                <a:latin typeface="Source Code Pro"/>
                <a:ea typeface="Source Code Pro"/>
                <a:cs typeface="Source Code Pro"/>
                <a:sym typeface="Source Code Pro"/>
              </a:rPr>
              <a:t>caching</a:t>
            </a:r>
            <a:r>
              <a:rPr lang="en" sz="1200">
                <a:solidFill>
                  <a:schemeClr val="lt1"/>
                </a:solidFill>
                <a:latin typeface="Source Code Pro"/>
                <a:ea typeface="Source Code Pro"/>
                <a:cs typeface="Source Code Pro"/>
                <a:sym typeface="Source Code Pro"/>
              </a:rPr>
              <a:t>, and </a:t>
            </a:r>
            <a:r>
              <a:rPr lang="en" sz="1200">
                <a:solidFill>
                  <a:srgbClr val="FF0000"/>
                </a:solidFill>
                <a:latin typeface="Source Code Pro"/>
                <a:ea typeface="Source Code Pro"/>
                <a:cs typeface="Source Code Pro"/>
                <a:sym typeface="Source Code Pro"/>
              </a:rPr>
              <a:t>thread pool</a:t>
            </a:r>
            <a:r>
              <a:rPr lang="en" sz="1200">
                <a:solidFill>
                  <a:schemeClr val="lt1"/>
                </a:solidFill>
                <a:latin typeface="Source Code Pro"/>
                <a:ea typeface="Source Code Pro"/>
                <a:cs typeface="Source Code Pro"/>
                <a:sym typeface="Source Code Pro"/>
              </a:rPr>
              <a:t>.</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r>
              <a:rPr lang="en" sz="1200">
                <a:solidFill>
                  <a:schemeClr val="lt1"/>
                </a:solidFill>
                <a:latin typeface="Source Code Pro"/>
                <a:ea typeface="Source Code Pro"/>
                <a:cs typeface="Source Code Pro"/>
                <a:sym typeface="Source Code Pro"/>
              </a:rPr>
              <a:t>To implement a singleton pattern, we have different approaches, but all of them have the           following common concepts:</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chemeClr val="lt1"/>
              </a:solidFill>
              <a:latin typeface="Source Code Pro"/>
              <a:ea typeface="Source Code Pro"/>
              <a:cs typeface="Source Code Pro"/>
              <a:sym typeface="Source Code Pro"/>
            </a:endParaRPr>
          </a:p>
          <a:p>
            <a:pPr marL="457200" lvl="0" indent="-304800" algn="l" rtl="0">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Private constructor </a:t>
            </a:r>
            <a:r>
              <a:rPr lang="en" sz="1200">
                <a:solidFill>
                  <a:srgbClr val="FF0000"/>
                </a:solidFill>
                <a:latin typeface="Source Code Pro"/>
                <a:ea typeface="Source Code Pro"/>
                <a:cs typeface="Source Code Pro"/>
                <a:sym typeface="Source Code Pro"/>
              </a:rPr>
              <a:t>to restrict</a:t>
            </a:r>
            <a:r>
              <a:rPr lang="en" sz="1200">
                <a:solidFill>
                  <a:schemeClr val="lt1"/>
                </a:solidFill>
                <a:latin typeface="Source Code Pro"/>
                <a:ea typeface="Source Code Pro"/>
                <a:cs typeface="Source Code Pro"/>
                <a:sym typeface="Source Code Pro"/>
              </a:rPr>
              <a:t> instantiation of the class from other classes.</a:t>
            </a:r>
            <a:endParaRPr sz="1200">
              <a:solidFill>
                <a:schemeClr val="lt1"/>
              </a:solidFill>
              <a:latin typeface="Source Code Pro"/>
              <a:ea typeface="Source Code Pro"/>
              <a:cs typeface="Source Code Pro"/>
              <a:sym typeface="Source Code Pro"/>
            </a:endParaRPr>
          </a:p>
          <a:p>
            <a:pPr marL="457200" lvl="0" indent="-304800" algn="l" rtl="0">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Private static variable of the same class that is the </a:t>
            </a:r>
            <a:r>
              <a:rPr lang="en" sz="1200">
                <a:solidFill>
                  <a:srgbClr val="FF0000"/>
                </a:solidFill>
                <a:latin typeface="Source Code Pro"/>
                <a:ea typeface="Source Code Pro"/>
                <a:cs typeface="Source Code Pro"/>
                <a:sym typeface="Source Code Pro"/>
              </a:rPr>
              <a:t>only instance</a:t>
            </a:r>
            <a:r>
              <a:rPr lang="en" sz="1200">
                <a:solidFill>
                  <a:schemeClr val="lt1"/>
                </a:solidFill>
                <a:latin typeface="Source Code Pro"/>
                <a:ea typeface="Source Code Pro"/>
                <a:cs typeface="Source Code Pro"/>
                <a:sym typeface="Source Code Pro"/>
              </a:rPr>
              <a:t> of the class.</a:t>
            </a:r>
            <a:endParaRPr sz="1200">
              <a:solidFill>
                <a:schemeClr val="lt1"/>
              </a:solidFill>
              <a:latin typeface="Source Code Pro"/>
              <a:ea typeface="Source Code Pro"/>
              <a:cs typeface="Source Code Pro"/>
              <a:sym typeface="Source Code Pro"/>
            </a:endParaRPr>
          </a:p>
          <a:p>
            <a:pPr marL="457200" lvl="0" indent="-304800" algn="l" rtl="0">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Public static method that </a:t>
            </a:r>
            <a:r>
              <a:rPr lang="en" sz="1200">
                <a:solidFill>
                  <a:srgbClr val="FF0000"/>
                </a:solidFill>
                <a:latin typeface="Source Code Pro"/>
                <a:ea typeface="Source Code Pro"/>
                <a:cs typeface="Source Code Pro"/>
                <a:sym typeface="Source Code Pro"/>
              </a:rPr>
              <a:t>returns the instance</a:t>
            </a:r>
            <a:r>
              <a:rPr lang="en" sz="1200">
                <a:solidFill>
                  <a:schemeClr val="lt1"/>
                </a:solidFill>
                <a:latin typeface="Source Code Pro"/>
                <a:ea typeface="Source Code Pro"/>
                <a:cs typeface="Source Code Pro"/>
                <a:sym typeface="Source Code Pro"/>
              </a:rPr>
              <a:t> of the class, this is the global access point for the outer world to get the instance of the singleton class.</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chemeClr val="lt1"/>
              </a:solidFill>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latin typeface="Source Code Pro Medium"/>
                <a:ea typeface="Source Code Pro Medium"/>
                <a:cs typeface="Source Code Pro Medium"/>
                <a:sym typeface="Source Code Pro Medium"/>
              </a:rPr>
              <a:t>Implementing Singleton Design Pattern</a:t>
            </a:r>
            <a:endParaRPr sz="2600">
              <a:latin typeface="Source Code Pro Medium"/>
              <a:ea typeface="Source Code Pro Medium"/>
              <a:cs typeface="Source Code Pro Medium"/>
              <a:sym typeface="Source Code Pro Medium"/>
            </a:endParaRPr>
          </a:p>
        </p:txBody>
      </p:sp>
      <p:pic>
        <p:nvPicPr>
          <p:cNvPr id="332" name="Google Shape;332;p37"/>
          <p:cNvPicPr preferRelativeResize="0"/>
          <p:nvPr/>
        </p:nvPicPr>
        <p:blipFill>
          <a:blip r:embed="rId3">
            <a:alphaModFix/>
          </a:blip>
          <a:stretch>
            <a:fillRect/>
          </a:stretch>
        </p:blipFill>
        <p:spPr>
          <a:xfrm>
            <a:off x="6239300" y="1344175"/>
            <a:ext cx="2317543" cy="3820974"/>
          </a:xfrm>
          <a:prstGeom prst="rect">
            <a:avLst/>
          </a:prstGeom>
          <a:noFill/>
          <a:ln>
            <a:noFill/>
          </a:ln>
        </p:spPr>
      </p:pic>
      <p:sp>
        <p:nvSpPr>
          <p:cNvPr id="333" name="Google Shape;333;p37"/>
          <p:cNvSpPr txBox="1"/>
          <p:nvPr/>
        </p:nvSpPr>
        <p:spPr>
          <a:xfrm>
            <a:off x="739650" y="1344175"/>
            <a:ext cx="46389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chemeClr val="lt1"/>
                </a:solidFill>
                <a:latin typeface="Source Code Pro"/>
                <a:ea typeface="Source Code Pro"/>
                <a:cs typeface="Source Code Pro"/>
                <a:sym typeface="Source Code Pro"/>
              </a:rPr>
              <a:t>You can create single pattern using three forms as listed below:</a:t>
            </a: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Eager Instantiation mean creation of instance at load time.</a:t>
            </a: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Static block Instantiation is similar to eager initialization except that instance of the class is created in the static block that provides the option for exception handling.</a:t>
            </a: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Lazy Instantiation mean creation of instance when required</a:t>
            </a: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713250" y="2320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latin typeface="Source Code Pro Medium"/>
                <a:ea typeface="Source Code Pro Medium"/>
                <a:cs typeface="Source Code Pro Medium"/>
                <a:sym typeface="Source Code Pro Medium"/>
              </a:rPr>
              <a:t>Implementing Singleton Design Pattern</a:t>
            </a:r>
            <a:endParaRPr sz="2600">
              <a:latin typeface="Source Code Pro Medium"/>
              <a:ea typeface="Source Code Pro Medium"/>
              <a:cs typeface="Source Code Pro Medium"/>
              <a:sym typeface="Source Code Pro Medium"/>
            </a:endParaRPr>
          </a:p>
        </p:txBody>
      </p:sp>
      <p:sp>
        <p:nvSpPr>
          <p:cNvPr id="339" name="Google Shape;339;p38"/>
          <p:cNvSpPr txBox="1"/>
          <p:nvPr/>
        </p:nvSpPr>
        <p:spPr>
          <a:xfrm>
            <a:off x="709225" y="2592000"/>
            <a:ext cx="4638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p:txBody>
      </p:sp>
      <p:pic>
        <p:nvPicPr>
          <p:cNvPr id="340" name="Google Shape;340;p38"/>
          <p:cNvPicPr preferRelativeResize="0"/>
          <p:nvPr/>
        </p:nvPicPr>
        <p:blipFill>
          <a:blip r:embed="rId3">
            <a:alphaModFix/>
          </a:blip>
          <a:stretch>
            <a:fillRect/>
          </a:stretch>
        </p:blipFill>
        <p:spPr>
          <a:xfrm>
            <a:off x="622125" y="2099888"/>
            <a:ext cx="4813076" cy="762763"/>
          </a:xfrm>
          <a:prstGeom prst="rect">
            <a:avLst/>
          </a:prstGeom>
          <a:noFill/>
          <a:ln>
            <a:noFill/>
          </a:ln>
        </p:spPr>
      </p:pic>
      <p:pic>
        <p:nvPicPr>
          <p:cNvPr id="341" name="Google Shape;341;p38"/>
          <p:cNvPicPr preferRelativeResize="0"/>
          <p:nvPr/>
        </p:nvPicPr>
        <p:blipFill>
          <a:blip r:embed="rId4">
            <a:alphaModFix/>
          </a:blip>
          <a:stretch>
            <a:fillRect/>
          </a:stretch>
        </p:blipFill>
        <p:spPr>
          <a:xfrm>
            <a:off x="622150" y="2985925"/>
            <a:ext cx="8127026" cy="714000"/>
          </a:xfrm>
          <a:prstGeom prst="rect">
            <a:avLst/>
          </a:prstGeom>
          <a:noFill/>
          <a:ln>
            <a:noFill/>
          </a:ln>
        </p:spPr>
      </p:pic>
      <p:pic>
        <p:nvPicPr>
          <p:cNvPr id="342" name="Google Shape;342;p38"/>
          <p:cNvPicPr preferRelativeResize="0"/>
          <p:nvPr/>
        </p:nvPicPr>
        <p:blipFill>
          <a:blip r:embed="rId5">
            <a:alphaModFix/>
          </a:blip>
          <a:stretch>
            <a:fillRect/>
          </a:stretch>
        </p:blipFill>
        <p:spPr>
          <a:xfrm>
            <a:off x="622150" y="3867312"/>
            <a:ext cx="6543434" cy="896562"/>
          </a:xfrm>
          <a:prstGeom prst="rect">
            <a:avLst/>
          </a:prstGeom>
          <a:noFill/>
          <a:ln>
            <a:noFill/>
          </a:ln>
        </p:spPr>
      </p:pic>
      <p:pic>
        <p:nvPicPr>
          <p:cNvPr id="343" name="Google Shape;343;p38"/>
          <p:cNvPicPr preferRelativeResize="0"/>
          <p:nvPr/>
        </p:nvPicPr>
        <p:blipFill>
          <a:blip r:embed="rId6">
            <a:alphaModFix/>
          </a:blip>
          <a:stretch>
            <a:fillRect/>
          </a:stretch>
        </p:blipFill>
        <p:spPr>
          <a:xfrm>
            <a:off x="622149" y="804700"/>
            <a:ext cx="3380101" cy="117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Source Code Pro Medium"/>
                <a:ea typeface="Source Code Pro Medium"/>
                <a:cs typeface="Source Code Pro Medium"/>
                <a:sym typeface="Source Code Pro Medium"/>
              </a:rPr>
              <a:t>Advantages of Singleton Design Pattern:</a:t>
            </a:r>
            <a:endParaRPr sz="2500">
              <a:latin typeface="Source Code Pro Medium"/>
              <a:ea typeface="Source Code Pro Medium"/>
              <a:cs typeface="Source Code Pro Medium"/>
              <a:sym typeface="Source Code Pro Medium"/>
            </a:endParaRPr>
          </a:p>
          <a:p>
            <a:pPr marL="0" lvl="0" indent="0" algn="l" rtl="0">
              <a:spcBef>
                <a:spcPts val="0"/>
              </a:spcBef>
              <a:spcAft>
                <a:spcPts val="0"/>
              </a:spcAft>
              <a:buNone/>
            </a:pPr>
            <a:endParaRPr sz="2500">
              <a:latin typeface="Source Code Pro Medium"/>
              <a:ea typeface="Source Code Pro Medium"/>
              <a:cs typeface="Source Code Pro Medium"/>
              <a:sym typeface="Source Code Pro Medium"/>
            </a:endParaRPr>
          </a:p>
          <a:p>
            <a:pPr marL="0" lvl="0" indent="0" algn="l" rtl="0">
              <a:spcBef>
                <a:spcPts val="0"/>
              </a:spcBef>
              <a:spcAft>
                <a:spcPts val="0"/>
              </a:spcAft>
              <a:buNone/>
            </a:pPr>
            <a:endParaRPr sz="2500">
              <a:latin typeface="Source Code Pro Medium"/>
              <a:ea typeface="Source Code Pro Medium"/>
              <a:cs typeface="Source Code Pro Medium"/>
              <a:sym typeface="Source Code Pro Medium"/>
            </a:endParaRPr>
          </a:p>
        </p:txBody>
      </p:sp>
      <p:sp>
        <p:nvSpPr>
          <p:cNvPr id="349" name="Google Shape;349;p39"/>
          <p:cNvSpPr txBox="1"/>
          <p:nvPr/>
        </p:nvSpPr>
        <p:spPr>
          <a:xfrm>
            <a:off x="829725" y="1317150"/>
            <a:ext cx="70353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accent1"/>
                </a:solidFill>
                <a:latin typeface="Source Code Pro"/>
                <a:ea typeface="Source Code Pro"/>
                <a:cs typeface="Source Code Pro"/>
                <a:sym typeface="Source Code Pro"/>
              </a:rPr>
              <a:t>Global access:</a:t>
            </a:r>
            <a:r>
              <a:rPr lang="en">
                <a:solidFill>
                  <a:schemeClr val="lt1"/>
                </a:solidFill>
                <a:latin typeface="Source Code Pro"/>
                <a:ea typeface="Source Code Pro"/>
                <a:cs typeface="Source Code Pro"/>
                <a:sym typeface="Source Code Pro"/>
              </a:rPr>
              <a:t> The Singleton instance can be accessed from anywhere in the code, making it convenient to use without the need to pass references between different components.</a:t>
            </a:r>
            <a:endParaRPr>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The Singleton pattern provides control over the </a:t>
            </a:r>
            <a:r>
              <a:rPr lang="en">
                <a:solidFill>
                  <a:schemeClr val="accent1"/>
                </a:solidFill>
                <a:latin typeface="Source Code Pro"/>
                <a:ea typeface="Source Code Pro"/>
                <a:cs typeface="Source Code Pro"/>
                <a:sym typeface="Source Code Pro"/>
              </a:rPr>
              <a:t>object's creation and initialization process</a:t>
            </a:r>
            <a:r>
              <a:rPr lang="en">
                <a:solidFill>
                  <a:schemeClr val="lt1"/>
                </a:solidFill>
                <a:latin typeface="Source Code Pro"/>
                <a:ea typeface="Source Code Pro"/>
                <a:cs typeface="Source Code Pro"/>
                <a:sym typeface="Source Code Pro"/>
              </a:rPr>
              <a:t>, ensuring that it is done in a consistent and controlled manner.</a:t>
            </a:r>
            <a:endParaRPr>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With proper implementation, the Singleton pattern can ensure </a:t>
            </a:r>
            <a:r>
              <a:rPr lang="en">
                <a:solidFill>
                  <a:schemeClr val="accent1"/>
                </a:solidFill>
                <a:latin typeface="Source Code Pro"/>
                <a:ea typeface="Source Code Pro"/>
                <a:cs typeface="Source Code Pro"/>
                <a:sym typeface="Source Code Pro"/>
              </a:rPr>
              <a:t>thread safety</a:t>
            </a:r>
            <a:r>
              <a:rPr lang="en">
                <a:solidFill>
                  <a:schemeClr val="lt1"/>
                </a:solidFill>
                <a:latin typeface="Source Code Pro"/>
                <a:ea typeface="Source Code Pro"/>
                <a:cs typeface="Source Code Pro"/>
                <a:sym typeface="Source Code Pro"/>
              </a:rPr>
              <a:t> by handling concurrent access and modification of shared resources.</a:t>
            </a: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3"/>
        <p:cNvGrpSpPr/>
        <p:nvPr/>
      </p:nvGrpSpPr>
      <p:grpSpPr>
        <a:xfrm>
          <a:off x="0" y="0"/>
          <a:ext cx="0" cy="0"/>
          <a:chOff x="0" y="0"/>
          <a:chExt cx="0" cy="0"/>
        </a:xfrm>
      </p:grpSpPr>
      <p:sp>
        <p:nvSpPr>
          <p:cNvPr id="354" name="Google Shape;35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Source Code Pro Medium"/>
                <a:ea typeface="Source Code Pro Medium"/>
                <a:cs typeface="Source Code Pro Medium"/>
                <a:sym typeface="Source Code Pro Medium"/>
              </a:rPr>
              <a:t>Factory Design Pattern</a:t>
            </a:r>
            <a:endParaRPr>
              <a:latin typeface="Source Code Pro Medium"/>
              <a:ea typeface="Source Code Pro Medium"/>
              <a:cs typeface="Source Code Pro Medium"/>
              <a:sym typeface="Source Code Pro Medium"/>
            </a:endParaRPr>
          </a:p>
          <a:p>
            <a:pPr marL="0" lvl="0" indent="0" algn="ctr" rtl="0">
              <a:spcBef>
                <a:spcPts val="0"/>
              </a:spcBef>
              <a:spcAft>
                <a:spcPts val="0"/>
              </a:spcAft>
              <a:buClr>
                <a:schemeClr val="dk1"/>
              </a:buClr>
              <a:buSzPts val="1100"/>
              <a:buFont typeface="Arial"/>
              <a:buNone/>
            </a:pPr>
            <a:endParaRPr>
              <a:latin typeface="Source Code Pro Medium"/>
              <a:ea typeface="Source Code Pro Medium"/>
              <a:cs typeface="Source Code Pro Medium"/>
              <a:sym typeface="Source Code Pro Medium"/>
            </a:endParaRPr>
          </a:p>
          <a:p>
            <a:pPr marL="0" lvl="0" indent="0" algn="ctr" rtl="0">
              <a:spcBef>
                <a:spcPts val="0"/>
              </a:spcBef>
              <a:spcAft>
                <a:spcPts val="0"/>
              </a:spcAft>
              <a:buNone/>
            </a:pPr>
            <a:endParaRPr>
              <a:latin typeface="Source Code Pro Medium"/>
              <a:ea typeface="Source Code Pro Medium"/>
              <a:cs typeface="Source Code Pro Medium"/>
              <a:sym typeface="Source Code Pro Medium"/>
            </a:endParaRPr>
          </a:p>
        </p:txBody>
      </p:sp>
      <p:sp>
        <p:nvSpPr>
          <p:cNvPr id="355" name="Google Shape;355;p40"/>
          <p:cNvSpPr txBox="1"/>
          <p:nvPr/>
        </p:nvSpPr>
        <p:spPr>
          <a:xfrm>
            <a:off x="1126975" y="1335150"/>
            <a:ext cx="71073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The factory design pattern says that define an interface ( A java interface or an abstract class) for creating object and let the subclasses decide which class to instantiate.</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The factory design pattern is used when we have a superclass with multiple sub-classes and based on input, we need to return one of the sub-class. This pattern takes out the responsibility of the instantiation of a class from the client program to the factory class.</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chemeClr val="lt1"/>
              </a:solidFill>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Code Pro Medium"/>
                <a:ea typeface="Source Code Pro Medium"/>
                <a:cs typeface="Source Code Pro Medium"/>
                <a:sym typeface="Source Code Pro Medium"/>
              </a:rPr>
              <a:t>Implementing Factory Design Pattern</a:t>
            </a:r>
            <a:endParaRPr>
              <a:latin typeface="Source Code Pro Medium"/>
              <a:ea typeface="Source Code Pro Medium"/>
              <a:cs typeface="Source Code Pro Medium"/>
              <a:sym typeface="Source Code Pro Medium"/>
            </a:endParaRPr>
          </a:p>
        </p:txBody>
      </p:sp>
      <p:sp>
        <p:nvSpPr>
          <p:cNvPr id="361" name="Google Shape;361;p41"/>
          <p:cNvSpPr txBox="1"/>
          <p:nvPr/>
        </p:nvSpPr>
        <p:spPr>
          <a:xfrm>
            <a:off x="739650" y="1344175"/>
            <a:ext cx="46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p:txBody>
      </p:sp>
      <p:pic>
        <p:nvPicPr>
          <p:cNvPr id="362" name="Google Shape;362;p41"/>
          <p:cNvPicPr preferRelativeResize="0"/>
          <p:nvPr/>
        </p:nvPicPr>
        <p:blipFill>
          <a:blip r:embed="rId3">
            <a:alphaModFix/>
          </a:blip>
          <a:stretch>
            <a:fillRect/>
          </a:stretch>
        </p:blipFill>
        <p:spPr>
          <a:xfrm>
            <a:off x="1846625" y="1554425"/>
            <a:ext cx="5288475" cy="3274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Advantages of Factory Design Pattern: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8" name="Google Shape;368;p42"/>
          <p:cNvSpPr txBox="1"/>
          <p:nvPr/>
        </p:nvSpPr>
        <p:spPr>
          <a:xfrm>
            <a:off x="829725" y="1317150"/>
            <a:ext cx="70353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Factory pattern provides approach to </a:t>
            </a:r>
            <a:r>
              <a:rPr lang="en">
                <a:solidFill>
                  <a:schemeClr val="accent1"/>
                </a:solidFill>
                <a:latin typeface="Source Code Pro"/>
                <a:ea typeface="Source Code Pro"/>
                <a:cs typeface="Source Code Pro"/>
                <a:sym typeface="Source Code Pro"/>
              </a:rPr>
              <a:t>code for interface</a:t>
            </a:r>
            <a:r>
              <a:rPr lang="en">
                <a:solidFill>
                  <a:schemeClr val="lt1"/>
                </a:solidFill>
                <a:latin typeface="Source Code Pro"/>
                <a:ea typeface="Source Code Pro"/>
                <a:cs typeface="Source Code Pro"/>
                <a:sym typeface="Source Code Pro"/>
              </a:rPr>
              <a:t> rather than implementation.</a:t>
            </a:r>
            <a:endParaRPr>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Factory pattern </a:t>
            </a:r>
            <a:r>
              <a:rPr lang="en">
                <a:solidFill>
                  <a:srgbClr val="FF5B02"/>
                </a:solidFill>
                <a:latin typeface="Source Code Pro"/>
                <a:ea typeface="Source Code Pro"/>
                <a:cs typeface="Source Code Pro"/>
                <a:sym typeface="Source Code Pro"/>
              </a:rPr>
              <a:t>removes the instantiation of actual implementation</a:t>
            </a:r>
            <a:r>
              <a:rPr lang="en">
                <a:solidFill>
                  <a:schemeClr val="lt1"/>
                </a:solidFill>
                <a:latin typeface="Source Code Pro"/>
                <a:ea typeface="Source Code Pro"/>
                <a:cs typeface="Source Code Pro"/>
                <a:sym typeface="Source Code Pro"/>
              </a:rPr>
              <a:t> classes from client code, making it more robust, less coupled and easy to extend.</a:t>
            </a:r>
            <a:endParaRPr>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Factory pattern provides </a:t>
            </a:r>
            <a:r>
              <a:rPr lang="en">
                <a:solidFill>
                  <a:srgbClr val="FF5B02"/>
                </a:solidFill>
                <a:latin typeface="Source Code Pro"/>
                <a:ea typeface="Source Code Pro"/>
                <a:cs typeface="Source Code Pro"/>
                <a:sym typeface="Source Code Pro"/>
              </a:rPr>
              <a:t>abstraction</a:t>
            </a:r>
            <a:r>
              <a:rPr lang="en">
                <a:solidFill>
                  <a:schemeClr val="lt1"/>
                </a:solidFill>
                <a:latin typeface="Source Code Pro"/>
                <a:ea typeface="Source Code Pro"/>
                <a:cs typeface="Source Code Pro"/>
                <a:sym typeface="Source Code Pro"/>
              </a:rPr>
              <a:t> between implementation and client classes through inheritance.</a:t>
            </a: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2"/>
        <p:cNvGrpSpPr/>
        <p:nvPr/>
      </p:nvGrpSpPr>
      <p:grpSpPr>
        <a:xfrm>
          <a:off x="0" y="0"/>
          <a:ext cx="0" cy="0"/>
          <a:chOff x="0" y="0"/>
          <a:chExt cx="0" cy="0"/>
        </a:xfrm>
      </p:grpSpPr>
      <p:sp>
        <p:nvSpPr>
          <p:cNvPr id="373" name="Google Shape;373;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Code Pro Medium"/>
                <a:ea typeface="Source Code Pro Medium"/>
                <a:cs typeface="Source Code Pro Medium"/>
                <a:sym typeface="Source Code Pro Medium"/>
              </a:rPr>
              <a:t>Abstract Factory Design Pattern</a:t>
            </a:r>
            <a:endParaRPr>
              <a:latin typeface="Source Code Pro Medium"/>
              <a:ea typeface="Source Code Pro Medium"/>
              <a:cs typeface="Source Code Pro Medium"/>
              <a:sym typeface="Source Code Pro Medium"/>
            </a:endParaRPr>
          </a:p>
          <a:p>
            <a:pPr marL="0" lvl="0" indent="0" algn="ctr" rtl="0">
              <a:spcBef>
                <a:spcPts val="0"/>
              </a:spcBef>
              <a:spcAft>
                <a:spcPts val="0"/>
              </a:spcAft>
              <a:buNone/>
            </a:pPr>
            <a:endParaRPr>
              <a:latin typeface="Source Code Pro Medium"/>
              <a:ea typeface="Source Code Pro Medium"/>
              <a:cs typeface="Source Code Pro Medium"/>
              <a:sym typeface="Source Code Pro Medium"/>
            </a:endParaRPr>
          </a:p>
          <a:p>
            <a:pPr marL="0" lvl="0" indent="0" algn="ctr" rtl="0">
              <a:spcBef>
                <a:spcPts val="0"/>
              </a:spcBef>
              <a:spcAft>
                <a:spcPts val="0"/>
              </a:spcAft>
              <a:buNone/>
            </a:pPr>
            <a:endParaRPr>
              <a:latin typeface="Source Code Pro Medium"/>
              <a:ea typeface="Source Code Pro Medium"/>
              <a:cs typeface="Source Code Pro Medium"/>
              <a:sym typeface="Source Code Pro Medium"/>
            </a:endParaRPr>
          </a:p>
        </p:txBody>
      </p:sp>
      <p:sp>
        <p:nvSpPr>
          <p:cNvPr id="374" name="Google Shape;374;p43"/>
          <p:cNvSpPr txBox="1"/>
          <p:nvPr/>
        </p:nvSpPr>
        <p:spPr>
          <a:xfrm>
            <a:off x="1126975" y="1335150"/>
            <a:ext cx="71073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An abstract factory pattern is also known called the Factory of Factories because it is a super factory that creates other factories. It provides an interface that is responsible for creating a factory of related objects without explicitly specifying their classes. The generated factory gives the objects related to the factory. It means the abstract factory pattern is an extended version of the factory pattern that adds one more layer..</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Usage of Abstract Factory Pattern :</a:t>
            </a:r>
            <a:endParaRPr sz="1200">
              <a:solidFill>
                <a:schemeClr val="lt1"/>
              </a:solidFill>
              <a:latin typeface="Source Code Pro"/>
              <a:ea typeface="Source Code Pro"/>
              <a:cs typeface="Source Code Pro"/>
              <a:sym typeface="Source Code Pro"/>
            </a:endParaRPr>
          </a:p>
          <a:p>
            <a:pPr marL="457200" lvl="0" indent="-304800" algn="l" rtl="0">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When the system needs to be independent of how its object are created, composed, and represented.</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chemeClr val="lt1"/>
              </a:solidFill>
              <a:latin typeface="Source Code Pro"/>
              <a:ea typeface="Source Code Pro"/>
              <a:cs typeface="Source Code Pro"/>
              <a:sym typeface="Source Code Pro"/>
            </a:endParaRPr>
          </a:p>
          <a:p>
            <a:pPr marL="457200" lvl="0" indent="-304800" algn="l" rtl="0">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When the family of related objects has to be used together, then this constraint needs to be enforced.</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chemeClr val="lt1"/>
              </a:solidFill>
              <a:latin typeface="Source Code Pro"/>
              <a:ea typeface="Source Code Pro"/>
              <a:cs typeface="Source Code Pro"/>
              <a:sym typeface="Source Code Pro"/>
            </a:endParaRPr>
          </a:p>
          <a:p>
            <a:pPr marL="457200" lvl="0" indent="-304800" algn="l" rtl="0">
              <a:spcBef>
                <a:spcPts val="0"/>
              </a:spcBef>
              <a:spcAft>
                <a:spcPts val="0"/>
              </a:spcAft>
              <a:buClr>
                <a:schemeClr val="lt1"/>
              </a:buClr>
              <a:buSzPts val="1200"/>
              <a:buFont typeface="Source Code Pro"/>
              <a:buChar char="●"/>
            </a:pPr>
            <a:r>
              <a:rPr lang="en" sz="1200">
                <a:solidFill>
                  <a:schemeClr val="lt1"/>
                </a:solidFill>
                <a:latin typeface="Source Code Pro"/>
                <a:ea typeface="Source Code Pro"/>
                <a:cs typeface="Source Code Pro"/>
                <a:sym typeface="Source Code Pro"/>
              </a:rPr>
              <a:t>When you want to provide a library of objects that does not show implementations and only reveals interfaces.</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chemeClr val="lt1"/>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p:nvPr/>
        </p:nvSpPr>
        <p:spPr>
          <a:xfrm flipH="1">
            <a:off x="772950" y="1389250"/>
            <a:ext cx="628800" cy="630900"/>
          </a:xfrm>
          <a:prstGeom prst="roundRect">
            <a:avLst>
              <a:gd name="adj" fmla="val 1944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 name="Google Shape;216;p26"/>
          <p:cNvSpPr/>
          <p:nvPr/>
        </p:nvSpPr>
        <p:spPr>
          <a:xfrm flipH="1">
            <a:off x="825888" y="2682850"/>
            <a:ext cx="628800" cy="630900"/>
          </a:xfrm>
          <a:prstGeom prst="roundRect">
            <a:avLst>
              <a:gd name="adj" fmla="val 1944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 name="Google Shape;217;p26"/>
          <p:cNvSpPr/>
          <p:nvPr/>
        </p:nvSpPr>
        <p:spPr>
          <a:xfrm flipH="1">
            <a:off x="878842" y="3879025"/>
            <a:ext cx="628800" cy="630900"/>
          </a:xfrm>
          <a:prstGeom prst="roundRect">
            <a:avLst>
              <a:gd name="adj" fmla="val 1944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8" name="Google Shape;21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19" name="Google Shape;219;p26"/>
          <p:cNvSpPr txBox="1">
            <a:spLocks noGrp="1"/>
          </p:cNvSpPr>
          <p:nvPr>
            <p:ph type="title" idx="2"/>
          </p:nvPr>
        </p:nvSpPr>
        <p:spPr>
          <a:xfrm>
            <a:off x="72000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20" name="Google Shape;220;p26"/>
          <p:cNvSpPr txBox="1">
            <a:spLocks noGrp="1"/>
          </p:cNvSpPr>
          <p:nvPr>
            <p:ph type="title" idx="4"/>
          </p:nvPr>
        </p:nvSpPr>
        <p:spPr>
          <a:xfrm>
            <a:off x="772938" y="27744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21" name="Google Shape;221;p26"/>
          <p:cNvSpPr txBox="1">
            <a:spLocks noGrp="1"/>
          </p:cNvSpPr>
          <p:nvPr>
            <p:ph type="title" idx="6"/>
          </p:nvPr>
        </p:nvSpPr>
        <p:spPr>
          <a:xfrm>
            <a:off x="825892" y="397065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22" name="Google Shape;222;p26"/>
          <p:cNvSpPr txBox="1">
            <a:spLocks noGrp="1"/>
          </p:cNvSpPr>
          <p:nvPr>
            <p:ph type="subTitle" idx="1"/>
          </p:nvPr>
        </p:nvSpPr>
        <p:spPr>
          <a:xfrm>
            <a:off x="1775075" y="1480875"/>
            <a:ext cx="23055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Source Code Pro Medium"/>
                <a:ea typeface="Source Code Pro Medium"/>
                <a:cs typeface="Source Code Pro Medium"/>
                <a:sym typeface="Source Code Pro Medium"/>
              </a:rPr>
              <a:t>System Design</a:t>
            </a:r>
            <a:endParaRPr sz="2000">
              <a:solidFill>
                <a:schemeClr val="lt1"/>
              </a:solidFill>
              <a:latin typeface="Source Code Pro Medium"/>
              <a:ea typeface="Source Code Pro Medium"/>
              <a:cs typeface="Source Code Pro Medium"/>
              <a:sym typeface="Source Code Pro Medium"/>
            </a:endParaRPr>
          </a:p>
        </p:txBody>
      </p:sp>
      <p:sp>
        <p:nvSpPr>
          <p:cNvPr id="223" name="Google Shape;223;p26"/>
          <p:cNvSpPr txBox="1">
            <a:spLocks noGrp="1"/>
          </p:cNvSpPr>
          <p:nvPr>
            <p:ph type="subTitle" idx="8"/>
          </p:nvPr>
        </p:nvSpPr>
        <p:spPr>
          <a:xfrm>
            <a:off x="1835950" y="2679025"/>
            <a:ext cx="27000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Source Code Pro"/>
                <a:ea typeface="Source Code Pro"/>
                <a:cs typeface="Source Code Pro"/>
                <a:sym typeface="Source Code Pro"/>
              </a:rPr>
              <a:t>Design Patterns</a:t>
            </a:r>
            <a:endParaRPr sz="2000">
              <a:latin typeface="Source Code Pro"/>
              <a:ea typeface="Source Code Pro"/>
              <a:cs typeface="Source Code Pro"/>
              <a:sym typeface="Source Code Pro"/>
            </a:endParaRPr>
          </a:p>
        </p:txBody>
      </p:sp>
      <p:sp>
        <p:nvSpPr>
          <p:cNvPr id="224" name="Google Shape;224;p26"/>
          <p:cNvSpPr txBox="1">
            <a:spLocks noGrp="1"/>
          </p:cNvSpPr>
          <p:nvPr>
            <p:ph type="subTitle" idx="9"/>
          </p:nvPr>
        </p:nvSpPr>
        <p:spPr>
          <a:xfrm>
            <a:off x="1775075" y="3877175"/>
            <a:ext cx="35478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Source Code Pro Medium"/>
                <a:ea typeface="Source Code Pro Medium"/>
                <a:cs typeface="Source Code Pro Medium"/>
                <a:sym typeface="Source Code Pro Medium"/>
              </a:rPr>
              <a:t>Summary</a:t>
            </a:r>
            <a:endParaRPr sz="2000">
              <a:solidFill>
                <a:schemeClr val="lt1"/>
              </a:solidFill>
              <a:latin typeface="Source Code Pro Medium"/>
              <a:ea typeface="Source Code Pro Medium"/>
              <a:cs typeface="Source Code Pro Medium"/>
              <a:sym typeface="Source Code Pr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Source Code Pro Medium"/>
                <a:ea typeface="Source Code Pro Medium"/>
                <a:cs typeface="Source Code Pro Medium"/>
                <a:sym typeface="Source Code Pro Medium"/>
              </a:rPr>
              <a:t>Implementing Abstract Factory Design Pattern</a:t>
            </a:r>
            <a:endParaRPr sz="2200">
              <a:latin typeface="Source Code Pro Medium"/>
              <a:ea typeface="Source Code Pro Medium"/>
              <a:cs typeface="Source Code Pro Medium"/>
              <a:sym typeface="Source Code Pro Medium"/>
            </a:endParaRPr>
          </a:p>
        </p:txBody>
      </p:sp>
      <p:sp>
        <p:nvSpPr>
          <p:cNvPr id="380" name="Google Shape;380;p44"/>
          <p:cNvSpPr txBox="1"/>
          <p:nvPr/>
        </p:nvSpPr>
        <p:spPr>
          <a:xfrm>
            <a:off x="739650" y="1344175"/>
            <a:ext cx="46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p:txBody>
      </p:sp>
      <p:pic>
        <p:nvPicPr>
          <p:cNvPr id="381" name="Google Shape;381;p44"/>
          <p:cNvPicPr preferRelativeResize="0"/>
          <p:nvPr/>
        </p:nvPicPr>
        <p:blipFill>
          <a:blip r:embed="rId3">
            <a:alphaModFix/>
          </a:blip>
          <a:stretch>
            <a:fillRect/>
          </a:stretch>
        </p:blipFill>
        <p:spPr>
          <a:xfrm>
            <a:off x="1390998" y="1115625"/>
            <a:ext cx="6278925" cy="3526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Source Code Pro Medium"/>
                <a:ea typeface="Source Code Pro Medium"/>
                <a:cs typeface="Source Code Pro Medium"/>
                <a:sym typeface="Source Code Pro Medium"/>
              </a:rPr>
              <a:t>Advantages of Abstract Factory pattern Design Pattern:</a:t>
            </a:r>
            <a:endParaRPr sz="2100">
              <a:latin typeface="Source Code Pro Medium"/>
              <a:ea typeface="Source Code Pro Medium"/>
              <a:cs typeface="Source Code Pro Medium"/>
              <a:sym typeface="Source Code Pro Medium"/>
            </a:endParaRPr>
          </a:p>
          <a:p>
            <a:pPr marL="0" lvl="0" indent="0" algn="l" rtl="0">
              <a:spcBef>
                <a:spcPts val="0"/>
              </a:spcBef>
              <a:spcAft>
                <a:spcPts val="0"/>
              </a:spcAft>
              <a:buNone/>
            </a:pPr>
            <a:endParaRPr sz="2100">
              <a:latin typeface="Source Code Pro Medium"/>
              <a:ea typeface="Source Code Pro Medium"/>
              <a:cs typeface="Source Code Pro Medium"/>
              <a:sym typeface="Source Code Pro Medium"/>
            </a:endParaRPr>
          </a:p>
          <a:p>
            <a:pPr marL="0" lvl="0" indent="0" algn="l" rtl="0">
              <a:spcBef>
                <a:spcPts val="0"/>
              </a:spcBef>
              <a:spcAft>
                <a:spcPts val="0"/>
              </a:spcAft>
              <a:buNone/>
            </a:pPr>
            <a:endParaRPr sz="2100">
              <a:latin typeface="Source Code Pro Medium"/>
              <a:ea typeface="Source Code Pro Medium"/>
              <a:cs typeface="Source Code Pro Medium"/>
              <a:sym typeface="Source Code Pro Medium"/>
            </a:endParaRPr>
          </a:p>
        </p:txBody>
      </p:sp>
      <p:sp>
        <p:nvSpPr>
          <p:cNvPr id="387" name="Google Shape;387;p45"/>
          <p:cNvSpPr txBox="1"/>
          <p:nvPr/>
        </p:nvSpPr>
        <p:spPr>
          <a:xfrm>
            <a:off x="829725" y="1317150"/>
            <a:ext cx="7035300" cy="4063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The Abstract Factory pattern provides the control to create an object of classes. Also, It takes responsibility and the process of creating product objects. Clients manipulate instances through their abstract interfaces. So, The concrete class’s name is isolated in the implementation of the concrete factory.</a:t>
            </a: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The concrete factory or generated factory uses once in an application to instantiate itself. That provides an ease to make any change in an application uses. Hence, It can use various product configurations simply by changing the concrete factory.</a:t>
            </a: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lt1"/>
                </a:solidFill>
                <a:latin typeface="Source Code Pro"/>
                <a:ea typeface="Source Code Pro"/>
                <a:cs typeface="Source Code Pro"/>
                <a:sym typeface="Source Code Pro"/>
              </a:rPr>
              <a:t>It provides flexibility because it is a “factory of factories” and can be easily extended according to requirements. We can add more concrete and factories later.</a:t>
            </a: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Code Pro Medium"/>
                <a:ea typeface="Source Code Pro Medium"/>
                <a:cs typeface="Source Code Pro Medium"/>
                <a:sym typeface="Source Code Pro Medium"/>
              </a:rPr>
              <a:t>Summary</a:t>
            </a:r>
            <a:endParaRPr>
              <a:latin typeface="Source Code Pro Medium"/>
              <a:ea typeface="Source Code Pro Medium"/>
              <a:cs typeface="Source Code Pro Medium"/>
              <a:sym typeface="Source Code Pro Medium"/>
            </a:endParaRPr>
          </a:p>
        </p:txBody>
      </p:sp>
      <p:sp>
        <p:nvSpPr>
          <p:cNvPr id="393" name="Google Shape;393;p46"/>
          <p:cNvSpPr txBox="1"/>
          <p:nvPr/>
        </p:nvSpPr>
        <p:spPr>
          <a:xfrm>
            <a:off x="649575" y="1281125"/>
            <a:ext cx="6449700" cy="35094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Encapsulation of object creation: </a:t>
            </a:r>
            <a:r>
              <a:rPr lang="en" sz="900">
                <a:solidFill>
                  <a:schemeClr val="lt1"/>
                </a:solidFill>
                <a:latin typeface="Source Code Pro"/>
                <a:ea typeface="Source Code Pro"/>
                <a:cs typeface="Source Code Pro"/>
                <a:sym typeface="Source Code Pro"/>
              </a:rPr>
              <a:t>Creational patterns encapsulate the object creation process, hiding the complexities and details from the client code. This promotes a clean and intuitive interface for creating objects, making the code more readable and maintainable.</a:t>
            </a:r>
            <a:endParaRPr sz="900">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a:p>
            <a:pPr marL="457200" lvl="0" indent="-285750" algn="l" rtl="0">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Improved code organization: </a:t>
            </a:r>
            <a:r>
              <a:rPr lang="en" sz="900">
                <a:solidFill>
                  <a:schemeClr val="lt1"/>
                </a:solidFill>
                <a:latin typeface="Source Code Pro"/>
                <a:ea typeface="Source Code Pro"/>
                <a:cs typeface="Source Code Pro"/>
                <a:sym typeface="Source Code Pro"/>
              </a:rPr>
              <a:t>By separating object creation from the rest of the code, creational patterns help organize and structure the codebase. This separation of concerns enhances code modularity and facilitates easier maintenance and updates.</a:t>
            </a:r>
            <a:endParaRPr sz="9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a:p>
            <a:pPr marL="457200" lvl="0" indent="-285750" algn="l" rtl="0">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Flexibility and extensibility:</a:t>
            </a:r>
            <a:r>
              <a:rPr lang="en" sz="900">
                <a:solidFill>
                  <a:schemeClr val="lt1"/>
                </a:solidFill>
                <a:latin typeface="Source Code Pro"/>
                <a:ea typeface="Source Code Pro"/>
                <a:cs typeface="Source Code Pro"/>
                <a:sym typeface="Source Code Pro"/>
              </a:rPr>
              <a:t> Creational patterns enable flexibility in object creation by allowing variations, configurations, and substitutions of objects. They provide a standardized approach to create objects, making it easier to introduce new object types or modify existing ones without affecting the rest of the code</a:t>
            </a:r>
            <a:endParaRPr sz="9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a:p>
            <a:pPr marL="457200" lvl="0" indent="-285750" algn="l" rtl="0">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Improved performance and resource utilization:</a:t>
            </a:r>
            <a:r>
              <a:rPr lang="en" sz="900">
                <a:solidFill>
                  <a:schemeClr val="lt1"/>
                </a:solidFill>
                <a:latin typeface="Source Code Pro"/>
                <a:ea typeface="Source Code Pro"/>
                <a:cs typeface="Source Code Pro"/>
                <a:sym typeface="Source Code Pro"/>
              </a:rPr>
              <a:t> Some creational patterns, such as Singleton and Flyweight, optimize object creation and reuse to improve performance and reduce memory usage. They ensure that only necessary objects are created, minimizing overhead and improving overall system efficiency.</a:t>
            </a:r>
            <a:endParaRPr sz="900">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a:p>
            <a:pPr marL="457200" lvl="0" indent="-285750" algn="l" rtl="0">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Adherence to design principles:</a:t>
            </a:r>
            <a:r>
              <a:rPr lang="en" sz="900">
                <a:solidFill>
                  <a:schemeClr val="lt1"/>
                </a:solidFill>
                <a:latin typeface="Source Code Pro"/>
                <a:ea typeface="Source Code Pro"/>
                <a:cs typeface="Source Code Pro"/>
                <a:sym typeface="Source Code Pro"/>
              </a:rPr>
              <a:t> Creational patterns align with important software design principles such as encapsulation, separation of concerns, and dependency inversion. By following these principles, creational patterns contribute to building more robust, maintainable, and scalable software systems.</a:t>
            </a:r>
            <a:endParaRPr sz="900">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7"/>
          <p:cNvSpPr txBox="1">
            <a:spLocks noGrp="1"/>
          </p:cNvSpPr>
          <p:nvPr>
            <p:ph type="title"/>
          </p:nvPr>
        </p:nvSpPr>
        <p:spPr>
          <a:xfrm>
            <a:off x="1061675" y="1331175"/>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grpSp>
        <p:nvGrpSpPr>
          <p:cNvPr id="399" name="Google Shape;399;p47"/>
          <p:cNvGrpSpPr/>
          <p:nvPr/>
        </p:nvGrpSpPr>
        <p:grpSpPr>
          <a:xfrm>
            <a:off x="6292206" y="-446347"/>
            <a:ext cx="1198057" cy="2822100"/>
            <a:chOff x="7462250" y="-446347"/>
            <a:chExt cx="1198057" cy="2822100"/>
          </a:xfrm>
        </p:grpSpPr>
        <p:sp>
          <p:nvSpPr>
            <p:cNvPr id="400" name="Google Shape;400;p47"/>
            <p:cNvSpPr/>
            <p:nvPr/>
          </p:nvSpPr>
          <p:spPr>
            <a:xfrm rot="5400000" flipH="1">
              <a:off x="6297350" y="718553"/>
              <a:ext cx="2822100" cy="4923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7"/>
            <p:cNvSpPr/>
            <p:nvPr/>
          </p:nvSpPr>
          <p:spPr>
            <a:xfrm rot="10800000" flipH="1">
              <a:off x="8164407" y="1879838"/>
              <a:ext cx="495900" cy="49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47"/>
          <p:cNvSpPr/>
          <p:nvPr/>
        </p:nvSpPr>
        <p:spPr>
          <a:xfrm flipH="1">
            <a:off x="6292206" y="2808975"/>
            <a:ext cx="2743200" cy="2222100"/>
          </a:xfrm>
          <a:prstGeom prst="snip1Rect">
            <a:avLst>
              <a:gd name="adj" fmla="val 2263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7"/>
          <p:cNvPicPr preferRelativeResize="0"/>
          <p:nvPr/>
        </p:nvPicPr>
        <p:blipFill rotWithShape="1">
          <a:blip r:embed="rId3">
            <a:alphaModFix/>
          </a:blip>
          <a:srcRect l="22548" r="41874" b="56846"/>
          <a:stretch/>
        </p:blipFill>
        <p:spPr>
          <a:xfrm flipH="1">
            <a:off x="6398400" y="2924000"/>
            <a:ext cx="2745600" cy="2219400"/>
          </a:xfrm>
          <a:prstGeom prst="snip1Rect">
            <a:avLst>
              <a:gd name="adj" fmla="val 20694"/>
            </a:avLst>
          </a:prstGeom>
          <a:noFill/>
          <a:ln>
            <a:noFill/>
          </a:ln>
        </p:spPr>
      </p:pic>
      <p:sp>
        <p:nvSpPr>
          <p:cNvPr id="404" name="Google Shape;404;p47"/>
          <p:cNvSpPr/>
          <p:nvPr/>
        </p:nvSpPr>
        <p:spPr>
          <a:xfrm>
            <a:off x="7478280" y="378725"/>
            <a:ext cx="1151100" cy="680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txBox="1">
            <a:spLocks noGrp="1"/>
          </p:cNvSpPr>
          <p:nvPr>
            <p:ph type="subTitle" idx="1"/>
          </p:nvPr>
        </p:nvSpPr>
        <p:spPr>
          <a:xfrm>
            <a:off x="1061675" y="2389875"/>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Do you have any questions?</a:t>
            </a:r>
            <a:endParaRPr sz="2000" b="1"/>
          </a:p>
          <a:p>
            <a:pPr marL="0" lvl="0" indent="0" algn="l" rtl="0">
              <a:spcBef>
                <a:spcPts val="1000"/>
              </a:spcBef>
              <a:spcAft>
                <a:spcPts val="0"/>
              </a:spcAft>
              <a:buNone/>
            </a:pPr>
            <a:endParaRPr/>
          </a:p>
        </p:txBody>
      </p:sp>
      <p:sp>
        <p:nvSpPr>
          <p:cNvPr id="406" name="Google Shape;406;p47"/>
          <p:cNvSpPr/>
          <p:nvPr/>
        </p:nvSpPr>
        <p:spPr>
          <a:xfrm>
            <a:off x="1124650" y="3573425"/>
            <a:ext cx="4570500" cy="680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720000" y="103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Code Pro Medium"/>
                <a:ea typeface="Source Code Pro Medium"/>
                <a:cs typeface="Source Code Pro Medium"/>
                <a:sym typeface="Source Code Pro Medium"/>
              </a:rPr>
              <a:t>System Design</a:t>
            </a:r>
            <a:endParaRPr>
              <a:latin typeface="Source Code Pro Medium"/>
              <a:ea typeface="Source Code Pro Medium"/>
              <a:cs typeface="Source Code Pro Medium"/>
              <a:sym typeface="Source Code Pro Medium"/>
            </a:endParaRPr>
          </a:p>
        </p:txBody>
      </p:sp>
      <p:cxnSp>
        <p:nvCxnSpPr>
          <p:cNvPr id="230" name="Google Shape;230;p27"/>
          <p:cNvCxnSpPr>
            <a:stCxn id="231" idx="2"/>
            <a:endCxn id="232" idx="0"/>
          </p:cNvCxnSpPr>
          <p:nvPr/>
        </p:nvCxnSpPr>
        <p:spPr>
          <a:xfrm rot="-5400000" flipH="1">
            <a:off x="5505722" y="762388"/>
            <a:ext cx="597600" cy="1821000"/>
          </a:xfrm>
          <a:prstGeom prst="bentConnector3">
            <a:avLst>
              <a:gd name="adj1" fmla="val 50006"/>
            </a:avLst>
          </a:prstGeom>
          <a:noFill/>
          <a:ln w="9525" cap="flat" cmpd="sng">
            <a:solidFill>
              <a:schemeClr val="lt1"/>
            </a:solidFill>
            <a:prstDash val="solid"/>
            <a:miter lim="8000"/>
            <a:headEnd type="none" w="sm" len="sm"/>
            <a:tailEnd type="none" w="sm" len="sm"/>
          </a:ln>
        </p:spPr>
      </p:cxnSp>
      <p:cxnSp>
        <p:nvCxnSpPr>
          <p:cNvPr id="233" name="Google Shape;233;p27"/>
          <p:cNvCxnSpPr>
            <a:stCxn id="232" idx="2"/>
            <a:endCxn id="234" idx="0"/>
          </p:cNvCxnSpPr>
          <p:nvPr/>
        </p:nvCxnSpPr>
        <p:spPr>
          <a:xfrm rot="-5400000" flipH="1">
            <a:off x="6820007" y="2237554"/>
            <a:ext cx="528000" cy="738000"/>
          </a:xfrm>
          <a:prstGeom prst="bentConnector3">
            <a:avLst>
              <a:gd name="adj1" fmla="val 50003"/>
            </a:avLst>
          </a:prstGeom>
          <a:noFill/>
          <a:ln w="9525" cap="flat" cmpd="sng">
            <a:solidFill>
              <a:schemeClr val="lt1"/>
            </a:solidFill>
            <a:prstDash val="solid"/>
            <a:miter lim="8000"/>
            <a:headEnd type="none" w="sm" len="sm"/>
            <a:tailEnd type="none" w="sm" len="sm"/>
          </a:ln>
        </p:spPr>
      </p:cxnSp>
      <p:cxnSp>
        <p:nvCxnSpPr>
          <p:cNvPr id="235" name="Google Shape;235;p27"/>
          <p:cNvCxnSpPr>
            <a:stCxn id="236" idx="0"/>
            <a:endCxn id="232" idx="2"/>
          </p:cNvCxnSpPr>
          <p:nvPr/>
        </p:nvCxnSpPr>
        <p:spPr>
          <a:xfrm rot="-5400000">
            <a:off x="6081877" y="2237437"/>
            <a:ext cx="528000" cy="738300"/>
          </a:xfrm>
          <a:prstGeom prst="bentConnector3">
            <a:avLst>
              <a:gd name="adj1" fmla="val 50003"/>
            </a:avLst>
          </a:prstGeom>
          <a:noFill/>
          <a:ln w="9525" cap="flat" cmpd="sng">
            <a:solidFill>
              <a:schemeClr val="lt1"/>
            </a:solidFill>
            <a:prstDash val="solid"/>
            <a:miter lim="8000"/>
            <a:headEnd type="none" w="sm" len="sm"/>
            <a:tailEnd type="none" w="sm" len="sm"/>
          </a:ln>
        </p:spPr>
      </p:cxnSp>
      <p:sp>
        <p:nvSpPr>
          <p:cNvPr id="231" name="Google Shape;231;p27"/>
          <p:cNvSpPr txBox="1"/>
          <p:nvPr/>
        </p:nvSpPr>
        <p:spPr>
          <a:xfrm>
            <a:off x="4221272" y="1003288"/>
            <a:ext cx="1345500" cy="370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System Design</a:t>
            </a:r>
            <a:endParaRPr sz="1000">
              <a:solidFill>
                <a:schemeClr val="lt1"/>
              </a:solidFill>
              <a:latin typeface="Source Code Pro"/>
              <a:ea typeface="Source Code Pro"/>
              <a:cs typeface="Source Code Pro"/>
              <a:sym typeface="Source Code Pro"/>
            </a:endParaRPr>
          </a:p>
        </p:txBody>
      </p:sp>
      <p:sp>
        <p:nvSpPr>
          <p:cNvPr id="232" name="Google Shape;232;p27"/>
          <p:cNvSpPr txBox="1"/>
          <p:nvPr/>
        </p:nvSpPr>
        <p:spPr>
          <a:xfrm>
            <a:off x="6043307" y="1971754"/>
            <a:ext cx="1343400" cy="370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High Level Design</a:t>
            </a:r>
            <a:endParaRPr sz="1000">
              <a:solidFill>
                <a:schemeClr val="lt1"/>
              </a:solidFill>
              <a:latin typeface="Source Code Pro"/>
              <a:ea typeface="Source Code Pro"/>
              <a:cs typeface="Source Code Pro"/>
              <a:sym typeface="Source Code Pro"/>
            </a:endParaRPr>
          </a:p>
        </p:txBody>
      </p:sp>
      <p:sp>
        <p:nvSpPr>
          <p:cNvPr id="234" name="Google Shape;234;p27"/>
          <p:cNvSpPr txBox="1"/>
          <p:nvPr/>
        </p:nvSpPr>
        <p:spPr>
          <a:xfrm>
            <a:off x="6864821" y="2870587"/>
            <a:ext cx="1176600" cy="370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Polling</a:t>
            </a:r>
            <a:endParaRPr sz="1000" b="1">
              <a:solidFill>
                <a:schemeClr val="lt1"/>
              </a:solidFill>
              <a:latin typeface="Source Code Pro"/>
              <a:ea typeface="Source Code Pro"/>
              <a:cs typeface="Source Code Pro"/>
              <a:sym typeface="Source Code Pro"/>
            </a:endParaRPr>
          </a:p>
        </p:txBody>
      </p:sp>
      <p:sp>
        <p:nvSpPr>
          <p:cNvPr id="236" name="Google Shape;236;p27"/>
          <p:cNvSpPr txBox="1"/>
          <p:nvPr/>
        </p:nvSpPr>
        <p:spPr>
          <a:xfrm>
            <a:off x="5388427" y="2870587"/>
            <a:ext cx="1176600" cy="370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Web Sockets</a:t>
            </a:r>
            <a:endParaRPr sz="1000" b="1">
              <a:solidFill>
                <a:schemeClr val="lt1"/>
              </a:solidFill>
              <a:latin typeface="Source Code Pro"/>
              <a:ea typeface="Source Code Pro"/>
              <a:cs typeface="Source Code Pro"/>
              <a:sym typeface="Source Code Pro"/>
            </a:endParaRPr>
          </a:p>
        </p:txBody>
      </p:sp>
      <p:cxnSp>
        <p:nvCxnSpPr>
          <p:cNvPr id="237" name="Google Shape;237;p27"/>
          <p:cNvCxnSpPr>
            <a:stCxn id="231" idx="2"/>
            <a:endCxn id="238" idx="0"/>
          </p:cNvCxnSpPr>
          <p:nvPr/>
        </p:nvCxnSpPr>
        <p:spPr>
          <a:xfrm rot="5400000">
            <a:off x="3512222" y="589888"/>
            <a:ext cx="597600" cy="2166000"/>
          </a:xfrm>
          <a:prstGeom prst="bentConnector3">
            <a:avLst>
              <a:gd name="adj1" fmla="val 50006"/>
            </a:avLst>
          </a:prstGeom>
          <a:noFill/>
          <a:ln w="9525" cap="flat" cmpd="sng">
            <a:solidFill>
              <a:schemeClr val="lt1"/>
            </a:solidFill>
            <a:prstDash val="solid"/>
            <a:miter lim="8000"/>
            <a:headEnd type="none" w="sm" len="sm"/>
            <a:tailEnd type="none" w="sm" len="sm"/>
          </a:ln>
        </p:spPr>
      </p:cxnSp>
      <p:cxnSp>
        <p:nvCxnSpPr>
          <p:cNvPr id="239" name="Google Shape;239;p27"/>
          <p:cNvCxnSpPr>
            <a:stCxn id="238" idx="2"/>
            <a:endCxn id="240" idx="0"/>
          </p:cNvCxnSpPr>
          <p:nvPr/>
        </p:nvCxnSpPr>
        <p:spPr>
          <a:xfrm rot="-5400000" flipH="1">
            <a:off x="2833107" y="2237554"/>
            <a:ext cx="528000" cy="738000"/>
          </a:xfrm>
          <a:prstGeom prst="bentConnector3">
            <a:avLst>
              <a:gd name="adj1" fmla="val 50003"/>
            </a:avLst>
          </a:prstGeom>
          <a:noFill/>
          <a:ln w="9525" cap="flat" cmpd="sng">
            <a:solidFill>
              <a:schemeClr val="lt1"/>
            </a:solidFill>
            <a:prstDash val="solid"/>
            <a:miter lim="8000"/>
            <a:headEnd type="none" w="sm" len="sm"/>
            <a:tailEnd type="none" w="sm" len="sm"/>
          </a:ln>
        </p:spPr>
      </p:cxnSp>
      <p:cxnSp>
        <p:nvCxnSpPr>
          <p:cNvPr id="241" name="Google Shape;241;p27"/>
          <p:cNvCxnSpPr>
            <a:stCxn id="242" idx="0"/>
            <a:endCxn id="238" idx="2"/>
          </p:cNvCxnSpPr>
          <p:nvPr/>
        </p:nvCxnSpPr>
        <p:spPr>
          <a:xfrm rot="-5400000">
            <a:off x="2017349" y="2159738"/>
            <a:ext cx="528000" cy="893700"/>
          </a:xfrm>
          <a:prstGeom prst="bentConnector3">
            <a:avLst>
              <a:gd name="adj1" fmla="val 50003"/>
            </a:avLst>
          </a:prstGeom>
          <a:noFill/>
          <a:ln w="9525" cap="flat" cmpd="sng">
            <a:solidFill>
              <a:schemeClr val="lt1"/>
            </a:solidFill>
            <a:prstDash val="solid"/>
            <a:miter lim="8000"/>
            <a:headEnd type="none" w="sm" len="sm"/>
            <a:tailEnd type="none" w="sm" len="sm"/>
          </a:ln>
        </p:spPr>
      </p:cxnSp>
      <p:cxnSp>
        <p:nvCxnSpPr>
          <p:cNvPr id="243" name="Google Shape;243;p27"/>
          <p:cNvCxnSpPr>
            <a:endCxn id="238" idx="2"/>
          </p:cNvCxnSpPr>
          <p:nvPr/>
        </p:nvCxnSpPr>
        <p:spPr>
          <a:xfrm rot="10800000" flipH="1">
            <a:off x="1184307" y="2342554"/>
            <a:ext cx="1543800" cy="1426800"/>
          </a:xfrm>
          <a:prstGeom prst="bentConnector2">
            <a:avLst/>
          </a:prstGeom>
          <a:noFill/>
          <a:ln w="9525" cap="flat" cmpd="sng">
            <a:solidFill>
              <a:schemeClr val="lt1"/>
            </a:solidFill>
            <a:prstDash val="solid"/>
            <a:miter lim="8000"/>
            <a:headEnd type="none" w="sm" len="sm"/>
            <a:tailEnd type="none" w="sm" len="sm"/>
          </a:ln>
        </p:spPr>
      </p:cxnSp>
      <p:cxnSp>
        <p:nvCxnSpPr>
          <p:cNvPr id="244" name="Google Shape;244;p27"/>
          <p:cNvCxnSpPr>
            <a:stCxn id="245" idx="0"/>
            <a:endCxn id="246" idx="0"/>
          </p:cNvCxnSpPr>
          <p:nvPr/>
        </p:nvCxnSpPr>
        <p:spPr>
          <a:xfrm rot="5400000">
            <a:off x="2678300" y="2311270"/>
            <a:ext cx="600" cy="2916900"/>
          </a:xfrm>
          <a:prstGeom prst="bentConnector3">
            <a:avLst>
              <a:gd name="adj1" fmla="val -39687500"/>
            </a:avLst>
          </a:prstGeom>
          <a:noFill/>
          <a:ln w="9525" cap="flat" cmpd="sng">
            <a:solidFill>
              <a:schemeClr val="lt1"/>
            </a:solidFill>
            <a:prstDash val="solid"/>
            <a:miter lim="8000"/>
            <a:headEnd type="none" w="sm" len="sm"/>
            <a:tailEnd type="none" w="sm" len="sm"/>
          </a:ln>
        </p:spPr>
      </p:cxnSp>
      <p:sp>
        <p:nvSpPr>
          <p:cNvPr id="238" name="Google Shape;238;p27"/>
          <p:cNvSpPr txBox="1"/>
          <p:nvPr/>
        </p:nvSpPr>
        <p:spPr>
          <a:xfrm>
            <a:off x="2056407" y="1971754"/>
            <a:ext cx="1343400" cy="370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Low Level Design</a:t>
            </a:r>
            <a:endParaRPr sz="1000">
              <a:solidFill>
                <a:schemeClr val="lt1"/>
              </a:solidFill>
              <a:latin typeface="Source Code Pro"/>
              <a:ea typeface="Source Code Pro"/>
              <a:cs typeface="Source Code Pro"/>
              <a:sym typeface="Source Code Pro"/>
            </a:endParaRPr>
          </a:p>
        </p:txBody>
      </p:sp>
      <p:sp>
        <p:nvSpPr>
          <p:cNvPr id="240" name="Google Shape;240;p27"/>
          <p:cNvSpPr txBox="1"/>
          <p:nvPr/>
        </p:nvSpPr>
        <p:spPr>
          <a:xfrm>
            <a:off x="2877921" y="2870587"/>
            <a:ext cx="1176600" cy="370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Solid Principles</a:t>
            </a:r>
            <a:endParaRPr sz="1000" b="1">
              <a:solidFill>
                <a:schemeClr val="lt1"/>
              </a:solidFill>
              <a:latin typeface="Source Code Pro"/>
              <a:ea typeface="Source Code Pro"/>
              <a:cs typeface="Source Code Pro"/>
              <a:sym typeface="Source Code Pro"/>
            </a:endParaRPr>
          </a:p>
        </p:txBody>
      </p:sp>
      <p:sp>
        <p:nvSpPr>
          <p:cNvPr id="242" name="Google Shape;242;p27"/>
          <p:cNvSpPr txBox="1"/>
          <p:nvPr/>
        </p:nvSpPr>
        <p:spPr>
          <a:xfrm>
            <a:off x="1090949" y="2870588"/>
            <a:ext cx="1487100" cy="370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Object Oriented Principles (OOP)</a:t>
            </a:r>
            <a:endParaRPr sz="1000" b="1">
              <a:solidFill>
                <a:schemeClr val="lt1"/>
              </a:solidFill>
              <a:latin typeface="Source Code Pro"/>
              <a:ea typeface="Source Code Pro"/>
              <a:cs typeface="Source Code Pro"/>
              <a:sym typeface="Source Code Pro"/>
            </a:endParaRPr>
          </a:p>
        </p:txBody>
      </p:sp>
      <p:sp>
        <p:nvSpPr>
          <p:cNvPr id="247" name="Google Shape;247;p27"/>
          <p:cNvSpPr txBox="1"/>
          <p:nvPr/>
        </p:nvSpPr>
        <p:spPr>
          <a:xfrm>
            <a:off x="2072356" y="3769420"/>
            <a:ext cx="1176600" cy="3708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Design Patterns</a:t>
            </a:r>
            <a:endParaRPr sz="1000" b="1">
              <a:solidFill>
                <a:schemeClr val="lt1"/>
              </a:solidFill>
              <a:latin typeface="Source Code Pro"/>
              <a:ea typeface="Source Code Pro"/>
              <a:cs typeface="Source Code Pro"/>
              <a:sym typeface="Source Code Pro"/>
            </a:endParaRPr>
          </a:p>
        </p:txBody>
      </p:sp>
      <p:sp>
        <p:nvSpPr>
          <p:cNvPr id="246" name="Google Shape;246;p27"/>
          <p:cNvSpPr txBox="1"/>
          <p:nvPr/>
        </p:nvSpPr>
        <p:spPr>
          <a:xfrm>
            <a:off x="631988" y="3769420"/>
            <a:ext cx="1176600" cy="3708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Analyzing and designing</a:t>
            </a:r>
            <a:endParaRPr sz="1000" b="1">
              <a:solidFill>
                <a:schemeClr val="lt1"/>
              </a:solidFill>
              <a:latin typeface="Source Code Pro"/>
              <a:ea typeface="Source Code Pro"/>
              <a:cs typeface="Source Code Pro"/>
              <a:sym typeface="Source Code Pro"/>
            </a:endParaRPr>
          </a:p>
        </p:txBody>
      </p:sp>
      <p:sp>
        <p:nvSpPr>
          <p:cNvPr id="245" name="Google Shape;245;p27"/>
          <p:cNvSpPr txBox="1"/>
          <p:nvPr/>
        </p:nvSpPr>
        <p:spPr>
          <a:xfrm>
            <a:off x="3548750" y="3769420"/>
            <a:ext cx="1176600" cy="3708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UML Diagram</a:t>
            </a:r>
            <a:endParaRPr sz="1000" b="1">
              <a:solidFill>
                <a:schemeClr val="lt1"/>
              </a:solidFill>
              <a:latin typeface="Source Code Pro"/>
              <a:ea typeface="Source Code Pro"/>
              <a:cs typeface="Source Code Pro"/>
              <a:sym typeface="Source Code Pro"/>
            </a:endParaRPr>
          </a:p>
        </p:txBody>
      </p:sp>
      <p:cxnSp>
        <p:nvCxnSpPr>
          <p:cNvPr id="248" name="Google Shape;248;p27"/>
          <p:cNvCxnSpPr>
            <a:endCxn id="249" idx="0"/>
          </p:cNvCxnSpPr>
          <p:nvPr/>
        </p:nvCxnSpPr>
        <p:spPr>
          <a:xfrm>
            <a:off x="6715196" y="3531312"/>
            <a:ext cx="738000" cy="528000"/>
          </a:xfrm>
          <a:prstGeom prst="bentConnector2">
            <a:avLst/>
          </a:prstGeom>
          <a:noFill/>
          <a:ln w="9525" cap="flat" cmpd="sng">
            <a:solidFill>
              <a:schemeClr val="lt1"/>
            </a:solidFill>
            <a:prstDash val="solid"/>
            <a:miter lim="8000"/>
            <a:headEnd type="none" w="sm" len="sm"/>
            <a:tailEnd type="none" w="sm" len="sm"/>
          </a:ln>
        </p:spPr>
      </p:cxnSp>
      <p:cxnSp>
        <p:nvCxnSpPr>
          <p:cNvPr id="250" name="Google Shape;250;p27"/>
          <p:cNvCxnSpPr>
            <a:stCxn id="251" idx="0"/>
          </p:cNvCxnSpPr>
          <p:nvPr/>
        </p:nvCxnSpPr>
        <p:spPr>
          <a:xfrm rot="-5400000">
            <a:off x="6081952" y="3426162"/>
            <a:ext cx="528000" cy="738300"/>
          </a:xfrm>
          <a:prstGeom prst="bentConnector2">
            <a:avLst/>
          </a:prstGeom>
          <a:noFill/>
          <a:ln w="9525" cap="flat" cmpd="sng">
            <a:solidFill>
              <a:schemeClr val="lt1"/>
            </a:solidFill>
            <a:prstDash val="solid"/>
            <a:miter lim="8000"/>
            <a:headEnd type="none" w="sm" len="sm"/>
            <a:tailEnd type="none" w="sm" len="sm"/>
          </a:ln>
        </p:spPr>
      </p:cxnSp>
      <p:sp>
        <p:nvSpPr>
          <p:cNvPr id="249" name="Google Shape;249;p27"/>
          <p:cNvSpPr txBox="1"/>
          <p:nvPr/>
        </p:nvSpPr>
        <p:spPr>
          <a:xfrm>
            <a:off x="6864896" y="4059312"/>
            <a:ext cx="1176600" cy="370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Rate limiting</a:t>
            </a:r>
            <a:endParaRPr sz="1000" b="1">
              <a:solidFill>
                <a:schemeClr val="lt1"/>
              </a:solidFill>
              <a:latin typeface="Source Code Pro"/>
              <a:ea typeface="Source Code Pro"/>
              <a:cs typeface="Source Code Pro"/>
              <a:sym typeface="Source Code Pro"/>
            </a:endParaRPr>
          </a:p>
        </p:txBody>
      </p:sp>
      <p:sp>
        <p:nvSpPr>
          <p:cNvPr id="251" name="Google Shape;251;p27"/>
          <p:cNvSpPr txBox="1"/>
          <p:nvPr/>
        </p:nvSpPr>
        <p:spPr>
          <a:xfrm>
            <a:off x="5388502" y="4059312"/>
            <a:ext cx="1176600" cy="370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Source Code Pro"/>
                <a:ea typeface="Source Code Pro"/>
                <a:cs typeface="Source Code Pro"/>
                <a:sym typeface="Source Code Pro"/>
              </a:rPr>
              <a:t>Filtering</a:t>
            </a:r>
            <a:endParaRPr sz="1000" b="1">
              <a:solidFill>
                <a:schemeClr val="lt1"/>
              </a:solidFill>
              <a:latin typeface="Source Code Pro"/>
              <a:ea typeface="Source Code Pro"/>
              <a:cs typeface="Source Code Pro"/>
              <a:sym typeface="Source Code Pro"/>
            </a:endParaRPr>
          </a:p>
        </p:txBody>
      </p:sp>
      <p:cxnSp>
        <p:nvCxnSpPr>
          <p:cNvPr id="252" name="Google Shape;252;p27"/>
          <p:cNvCxnSpPr>
            <a:stCxn id="232" idx="2"/>
          </p:cNvCxnSpPr>
          <p:nvPr/>
        </p:nvCxnSpPr>
        <p:spPr>
          <a:xfrm flipH="1">
            <a:off x="6712007" y="2342554"/>
            <a:ext cx="3000" cy="1190700"/>
          </a:xfrm>
          <a:prstGeom prst="straightConnector1">
            <a:avLst/>
          </a:prstGeom>
          <a:noFill/>
          <a:ln w="9525" cap="flat" cmpd="sng">
            <a:solidFill>
              <a:schemeClr val="lt1"/>
            </a:solidFill>
            <a:prstDash val="solid"/>
            <a:miter lim="8000"/>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p:nvPr/>
        </p:nvSpPr>
        <p:spPr>
          <a:xfrm flipH="1">
            <a:off x="772950" y="1389250"/>
            <a:ext cx="628800" cy="630900"/>
          </a:xfrm>
          <a:prstGeom prst="roundRect">
            <a:avLst>
              <a:gd name="adj" fmla="val 1944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lt1"/>
              </a:solidFill>
            </a:endParaRPr>
          </a:p>
        </p:txBody>
      </p:sp>
      <p:sp>
        <p:nvSpPr>
          <p:cNvPr id="258" name="Google Shape;258;p28"/>
          <p:cNvSpPr/>
          <p:nvPr/>
        </p:nvSpPr>
        <p:spPr>
          <a:xfrm flipH="1">
            <a:off x="1454688" y="2145175"/>
            <a:ext cx="628800" cy="630900"/>
          </a:xfrm>
          <a:prstGeom prst="roundRect">
            <a:avLst>
              <a:gd name="adj" fmla="val 1944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lt1"/>
              </a:solidFill>
            </a:endParaRPr>
          </a:p>
        </p:txBody>
      </p:sp>
      <p:sp>
        <p:nvSpPr>
          <p:cNvPr id="259" name="Google Shape;259;p28"/>
          <p:cNvSpPr/>
          <p:nvPr/>
        </p:nvSpPr>
        <p:spPr>
          <a:xfrm flipH="1">
            <a:off x="2189392" y="2945700"/>
            <a:ext cx="628800" cy="630900"/>
          </a:xfrm>
          <a:prstGeom prst="roundRect">
            <a:avLst>
              <a:gd name="adj" fmla="val 1944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lt1"/>
              </a:solidFill>
            </a:endParaRPr>
          </a:p>
        </p:txBody>
      </p:sp>
      <p:sp>
        <p:nvSpPr>
          <p:cNvPr id="260" name="Google Shape;260;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Patterns</a:t>
            </a:r>
            <a:endParaRPr/>
          </a:p>
        </p:txBody>
      </p:sp>
      <p:sp>
        <p:nvSpPr>
          <p:cNvPr id="261" name="Google Shape;261;p28"/>
          <p:cNvSpPr txBox="1">
            <a:spLocks noGrp="1"/>
          </p:cNvSpPr>
          <p:nvPr>
            <p:ph type="title" idx="2"/>
          </p:nvPr>
        </p:nvSpPr>
        <p:spPr>
          <a:xfrm>
            <a:off x="72000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t>1</a:t>
            </a:r>
            <a:endParaRPr sz="2700"/>
          </a:p>
        </p:txBody>
      </p:sp>
      <p:sp>
        <p:nvSpPr>
          <p:cNvPr id="262" name="Google Shape;262;p28"/>
          <p:cNvSpPr txBox="1">
            <a:spLocks noGrp="1"/>
          </p:cNvSpPr>
          <p:nvPr>
            <p:ph type="title" idx="4"/>
          </p:nvPr>
        </p:nvSpPr>
        <p:spPr>
          <a:xfrm>
            <a:off x="1401738" y="22368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t>2</a:t>
            </a:r>
            <a:endParaRPr sz="2700"/>
          </a:p>
        </p:txBody>
      </p:sp>
      <p:sp>
        <p:nvSpPr>
          <p:cNvPr id="263" name="Google Shape;263;p28"/>
          <p:cNvSpPr txBox="1">
            <a:spLocks noGrp="1"/>
          </p:cNvSpPr>
          <p:nvPr>
            <p:ph type="title" idx="6"/>
          </p:nvPr>
        </p:nvSpPr>
        <p:spPr>
          <a:xfrm>
            <a:off x="2136442" y="303733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t>3</a:t>
            </a:r>
            <a:endParaRPr sz="2700"/>
          </a:p>
        </p:txBody>
      </p:sp>
      <p:sp>
        <p:nvSpPr>
          <p:cNvPr id="264" name="Google Shape;264;p28"/>
          <p:cNvSpPr txBox="1">
            <a:spLocks noGrp="1"/>
          </p:cNvSpPr>
          <p:nvPr>
            <p:ph type="subTitle" idx="1"/>
          </p:nvPr>
        </p:nvSpPr>
        <p:spPr>
          <a:xfrm>
            <a:off x="1775075" y="1480875"/>
            <a:ext cx="35928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Source Code Pro Medium"/>
                <a:ea typeface="Source Code Pro Medium"/>
                <a:cs typeface="Source Code Pro Medium"/>
                <a:sym typeface="Source Code Pro Medium"/>
              </a:rPr>
              <a:t>Builder Design Pattern</a:t>
            </a:r>
            <a:endParaRPr sz="1700">
              <a:solidFill>
                <a:schemeClr val="lt1"/>
              </a:solidFill>
              <a:latin typeface="Source Code Pro Medium"/>
              <a:ea typeface="Source Code Pro Medium"/>
              <a:cs typeface="Source Code Pro Medium"/>
              <a:sym typeface="Source Code Pro Medium"/>
            </a:endParaRPr>
          </a:p>
        </p:txBody>
      </p:sp>
      <p:sp>
        <p:nvSpPr>
          <p:cNvPr id="265" name="Google Shape;265;p28"/>
          <p:cNvSpPr txBox="1">
            <a:spLocks noGrp="1"/>
          </p:cNvSpPr>
          <p:nvPr>
            <p:ph type="subTitle" idx="8"/>
          </p:nvPr>
        </p:nvSpPr>
        <p:spPr>
          <a:xfrm>
            <a:off x="2464750" y="2141350"/>
            <a:ext cx="35478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Code Pro"/>
                <a:ea typeface="Source Code Pro"/>
                <a:cs typeface="Source Code Pro"/>
                <a:sym typeface="Source Code Pro"/>
              </a:rPr>
              <a:t>Prototype Design Pattern</a:t>
            </a:r>
            <a:endParaRPr>
              <a:latin typeface="Source Code Pro"/>
              <a:ea typeface="Source Code Pro"/>
              <a:cs typeface="Source Code Pro"/>
              <a:sym typeface="Source Code Pro"/>
            </a:endParaRPr>
          </a:p>
        </p:txBody>
      </p:sp>
      <p:sp>
        <p:nvSpPr>
          <p:cNvPr id="266" name="Google Shape;266;p28"/>
          <p:cNvSpPr txBox="1">
            <a:spLocks noGrp="1"/>
          </p:cNvSpPr>
          <p:nvPr>
            <p:ph type="subTitle" idx="9"/>
          </p:nvPr>
        </p:nvSpPr>
        <p:spPr>
          <a:xfrm>
            <a:off x="3085625" y="2943850"/>
            <a:ext cx="42402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Code Pro Medium"/>
                <a:ea typeface="Source Code Pro Medium"/>
                <a:cs typeface="Source Code Pro Medium"/>
                <a:sym typeface="Source Code Pro Medium"/>
              </a:rPr>
              <a:t>Singleton Design Pattern</a:t>
            </a:r>
            <a:endParaRPr>
              <a:solidFill>
                <a:schemeClr val="lt1"/>
              </a:solidFill>
              <a:latin typeface="Source Code Pro Medium"/>
              <a:ea typeface="Source Code Pro Medium"/>
              <a:cs typeface="Source Code Pro Medium"/>
              <a:sym typeface="Source Code Pro Medium"/>
            </a:endParaRPr>
          </a:p>
        </p:txBody>
      </p:sp>
      <p:sp>
        <p:nvSpPr>
          <p:cNvPr id="267" name="Google Shape;267;p28"/>
          <p:cNvSpPr/>
          <p:nvPr/>
        </p:nvSpPr>
        <p:spPr>
          <a:xfrm flipH="1">
            <a:off x="3138563" y="3580425"/>
            <a:ext cx="628800" cy="630900"/>
          </a:xfrm>
          <a:prstGeom prst="roundRect">
            <a:avLst>
              <a:gd name="adj" fmla="val 1944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lt1"/>
              </a:solidFill>
            </a:endParaRPr>
          </a:p>
        </p:txBody>
      </p:sp>
      <p:sp>
        <p:nvSpPr>
          <p:cNvPr id="268" name="Google Shape;268;p28"/>
          <p:cNvSpPr/>
          <p:nvPr/>
        </p:nvSpPr>
        <p:spPr>
          <a:xfrm flipH="1">
            <a:off x="3873267" y="4380950"/>
            <a:ext cx="628800" cy="630900"/>
          </a:xfrm>
          <a:prstGeom prst="roundRect">
            <a:avLst>
              <a:gd name="adj" fmla="val 1944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lt1"/>
              </a:solidFill>
            </a:endParaRPr>
          </a:p>
        </p:txBody>
      </p:sp>
      <p:sp>
        <p:nvSpPr>
          <p:cNvPr id="269" name="Google Shape;269;p28"/>
          <p:cNvSpPr txBox="1">
            <a:spLocks noGrp="1"/>
          </p:cNvSpPr>
          <p:nvPr>
            <p:ph type="title" idx="4"/>
          </p:nvPr>
        </p:nvSpPr>
        <p:spPr>
          <a:xfrm>
            <a:off x="3085613" y="367205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t>4</a:t>
            </a:r>
            <a:endParaRPr sz="2700"/>
          </a:p>
        </p:txBody>
      </p:sp>
      <p:sp>
        <p:nvSpPr>
          <p:cNvPr id="270" name="Google Shape;270;p28"/>
          <p:cNvSpPr txBox="1">
            <a:spLocks noGrp="1"/>
          </p:cNvSpPr>
          <p:nvPr>
            <p:ph type="title" idx="6"/>
          </p:nvPr>
        </p:nvSpPr>
        <p:spPr>
          <a:xfrm>
            <a:off x="3820317" y="44725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t>5</a:t>
            </a:r>
            <a:endParaRPr sz="2700"/>
          </a:p>
        </p:txBody>
      </p:sp>
      <p:sp>
        <p:nvSpPr>
          <p:cNvPr id="271" name="Google Shape;271;p28"/>
          <p:cNvSpPr txBox="1">
            <a:spLocks noGrp="1"/>
          </p:cNvSpPr>
          <p:nvPr>
            <p:ph type="subTitle" idx="8"/>
          </p:nvPr>
        </p:nvSpPr>
        <p:spPr>
          <a:xfrm>
            <a:off x="4148625" y="3576600"/>
            <a:ext cx="35928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Source Code Pro"/>
                <a:ea typeface="Source Code Pro"/>
                <a:cs typeface="Source Code Pro"/>
                <a:sym typeface="Source Code Pro"/>
              </a:rPr>
              <a:t>Abstract Design Pattern</a:t>
            </a:r>
            <a:endParaRPr sz="1700">
              <a:latin typeface="Source Code Pro"/>
              <a:ea typeface="Source Code Pro"/>
              <a:cs typeface="Source Code Pro"/>
              <a:sym typeface="Source Code Pro"/>
            </a:endParaRPr>
          </a:p>
        </p:txBody>
      </p:sp>
      <p:sp>
        <p:nvSpPr>
          <p:cNvPr id="272" name="Google Shape;272;p28"/>
          <p:cNvSpPr txBox="1">
            <a:spLocks noGrp="1"/>
          </p:cNvSpPr>
          <p:nvPr>
            <p:ph type="subTitle" idx="8"/>
          </p:nvPr>
        </p:nvSpPr>
        <p:spPr>
          <a:xfrm>
            <a:off x="4676400" y="4328875"/>
            <a:ext cx="35928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Source Code Pro"/>
                <a:ea typeface="Source Code Pro"/>
                <a:cs typeface="Source Code Pro"/>
                <a:sym typeface="Source Code Pro"/>
              </a:rPr>
              <a:t>Abstract Factory Pattern</a:t>
            </a:r>
            <a:endParaRPr sz="1700">
              <a:latin typeface="Source Code Pro"/>
              <a:ea typeface="Source Code Pro"/>
              <a:cs typeface="Source Code Pro"/>
              <a:sym typeface="Source Code Pro"/>
            </a:endParaRPr>
          </a:p>
        </p:txBody>
      </p:sp>
      <p:pic>
        <p:nvPicPr>
          <p:cNvPr id="273" name="Google Shape;273;p28"/>
          <p:cNvPicPr preferRelativeResize="0"/>
          <p:nvPr/>
        </p:nvPicPr>
        <p:blipFill>
          <a:blip r:embed="rId3">
            <a:alphaModFix/>
          </a:blip>
          <a:stretch>
            <a:fillRect/>
          </a:stretch>
        </p:blipFill>
        <p:spPr>
          <a:xfrm>
            <a:off x="0" y="-43050"/>
            <a:ext cx="9144000" cy="5186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Code Pro Medium"/>
                <a:ea typeface="Source Code Pro Medium"/>
                <a:cs typeface="Source Code Pro Medium"/>
                <a:sym typeface="Source Code Pro Medium"/>
              </a:rPr>
              <a:t>Creational Design Pattern</a:t>
            </a:r>
            <a:endParaRPr>
              <a:latin typeface="Source Code Pro Medium"/>
              <a:ea typeface="Source Code Pro Medium"/>
              <a:cs typeface="Source Code Pro Medium"/>
              <a:sym typeface="Source Code Pro Medium"/>
            </a:endParaRPr>
          </a:p>
        </p:txBody>
      </p:sp>
      <p:sp>
        <p:nvSpPr>
          <p:cNvPr id="279" name="Google Shape;279;p29"/>
          <p:cNvSpPr txBox="1"/>
          <p:nvPr/>
        </p:nvSpPr>
        <p:spPr>
          <a:xfrm>
            <a:off x="955825" y="1506325"/>
            <a:ext cx="56661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ource Code Pro"/>
                <a:ea typeface="Source Code Pro"/>
                <a:cs typeface="Source Code Pro"/>
                <a:sym typeface="Source Code Pro"/>
              </a:rPr>
              <a:t>A creational design pattern is a design pattern that deals with object creation mechanisms, attempting to create objects in a manner suitable for the situation. Creational design patterns aim to provide flexibility in object creation while promoting code reuse and minimizing dependencies between the code that creates objects and the code that uses them.</a:t>
            </a: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3"/>
        <p:cNvGrpSpPr/>
        <p:nvPr/>
      </p:nvGrpSpPr>
      <p:grpSpPr>
        <a:xfrm>
          <a:off x="0" y="0"/>
          <a:ext cx="0" cy="0"/>
          <a:chOff x="0" y="0"/>
          <a:chExt cx="0" cy="0"/>
        </a:xfrm>
      </p:grpSpPr>
      <p:sp>
        <p:nvSpPr>
          <p:cNvPr id="284" name="Google Shape;28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Code Pro Medium"/>
                <a:ea typeface="Source Code Pro Medium"/>
                <a:cs typeface="Source Code Pro Medium"/>
                <a:sym typeface="Source Code Pro Medium"/>
              </a:rPr>
              <a:t>Builder Design Pattern </a:t>
            </a:r>
            <a:endParaRPr>
              <a:latin typeface="Source Code Pro Medium"/>
              <a:ea typeface="Source Code Pro Medium"/>
              <a:cs typeface="Source Code Pro Medium"/>
              <a:sym typeface="Source Code Pro Medium"/>
            </a:endParaRPr>
          </a:p>
        </p:txBody>
      </p:sp>
      <p:sp>
        <p:nvSpPr>
          <p:cNvPr id="285" name="Google Shape;285;p30"/>
          <p:cNvSpPr txBox="1"/>
          <p:nvPr/>
        </p:nvSpPr>
        <p:spPr>
          <a:xfrm>
            <a:off x="1766100" y="1335150"/>
            <a:ext cx="59757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Source Code Pro"/>
                <a:ea typeface="Source Code Pro"/>
                <a:cs typeface="Source Code Pro"/>
                <a:sym typeface="Source Code Pro"/>
              </a:rPr>
              <a:t>The Builder design pattern is a creational design pattern that is used to construct complex objects step by step. It separates the construction of an object from its representation, allowing the same construction process to create different representations.</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It is used to construct a complex object step by step and the final step will return the object.</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sz="1200">
                <a:solidFill>
                  <a:schemeClr val="lt1"/>
                </a:solidFill>
                <a:latin typeface="Source Code Pro"/>
                <a:ea typeface="Source Code Pro"/>
                <a:cs typeface="Source Code Pro"/>
                <a:sym typeface="Source Code Pro"/>
              </a:rPr>
              <a:t>The main goal of the Builder pattern is to provide a flexible solution for creating objects with different configurations or optional parameters without having to define multiple constructors or overwhelming constructor parameters. It promotes a fluent and readable syntax for constructing objects, making the code more maintainable and easier to understand.</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chemeClr val="lt1"/>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F8195"/>
        </a:solidFill>
        <a:effectLst/>
      </p:bgPr>
    </p:bg>
    <p:spTree>
      <p:nvGrpSpPr>
        <p:cNvPr id="1" name="Shape 289"/>
        <p:cNvGrpSpPr/>
        <p:nvPr/>
      </p:nvGrpSpPr>
      <p:grpSpPr>
        <a:xfrm>
          <a:off x="0" y="0"/>
          <a:ext cx="0" cy="0"/>
          <a:chOff x="0" y="0"/>
          <a:chExt cx="0" cy="0"/>
        </a:xfrm>
      </p:grpSpPr>
      <p:sp>
        <p:nvSpPr>
          <p:cNvPr id="290" name="Google Shape;290;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latin typeface="Source Code Pro Medium"/>
                <a:ea typeface="Source Code Pro Medium"/>
                <a:cs typeface="Source Code Pro Medium"/>
                <a:sym typeface="Source Code Pro Medium"/>
              </a:rPr>
              <a:t>Implementing Builder Design Pattern</a:t>
            </a:r>
            <a:endParaRPr sz="2700">
              <a:latin typeface="Source Code Pro Medium"/>
              <a:ea typeface="Source Code Pro Medium"/>
              <a:cs typeface="Source Code Pro Medium"/>
              <a:sym typeface="Source Code Pro Medium"/>
            </a:endParaRPr>
          </a:p>
        </p:txBody>
      </p:sp>
      <p:sp>
        <p:nvSpPr>
          <p:cNvPr id="291" name="Google Shape;291;p31"/>
          <p:cNvSpPr txBox="1"/>
          <p:nvPr/>
        </p:nvSpPr>
        <p:spPr>
          <a:xfrm>
            <a:off x="497300" y="945650"/>
            <a:ext cx="4638900" cy="33708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Define the product</a:t>
            </a:r>
            <a:r>
              <a:rPr lang="en" sz="900">
                <a:solidFill>
                  <a:schemeClr val="lt1"/>
                </a:solidFill>
                <a:latin typeface="Source Code Pro"/>
                <a:ea typeface="Source Code Pro"/>
                <a:cs typeface="Source Code Pro"/>
                <a:sym typeface="Source Code Pro"/>
              </a:rPr>
              <a:t>: First, you define the object you want to construct. It can be a complex object with many attributes or configuration options.</a:t>
            </a:r>
            <a:endParaRPr sz="900">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a:p>
            <a:pPr marL="457200" lvl="0" indent="-285750" algn="l" rtl="0">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Create an abstract builder</a:t>
            </a:r>
            <a:r>
              <a:rPr lang="en" sz="900">
                <a:solidFill>
                  <a:schemeClr val="lt1"/>
                </a:solidFill>
                <a:latin typeface="Source Code Pro"/>
                <a:ea typeface="Source Code Pro"/>
                <a:cs typeface="Source Code Pro"/>
                <a:sym typeface="Source Code Pro"/>
              </a:rPr>
              <a:t>: Next, create an abstract builder class that defines the common construction steps for building the object. This builder class should have methods for setting the different attributes or configurations of the object.</a:t>
            </a:r>
            <a:endParaRPr sz="900">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a:p>
            <a:pPr marL="457200" lvl="0" indent="-285750" algn="l" rtl="0">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Create concrete builders</a:t>
            </a:r>
            <a:r>
              <a:rPr lang="en" sz="900">
                <a:solidFill>
                  <a:schemeClr val="lt1"/>
                </a:solidFill>
                <a:latin typeface="Source Code Pro"/>
                <a:ea typeface="Source Code Pro"/>
                <a:cs typeface="Source Code Pro"/>
                <a:sym typeface="Source Code Pro"/>
              </a:rPr>
              <a:t>: Implement concrete builder classes that inherit from the abstract builder. Each concrete builder provides its own implementation for the construction steps defined in the abstract builder.</a:t>
            </a:r>
            <a:endParaRPr sz="9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a:p>
            <a:pPr marL="457200" lvl="0" indent="-285750" algn="l" rtl="0">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Create a director (optional):</a:t>
            </a:r>
            <a:r>
              <a:rPr lang="en" sz="900">
                <a:solidFill>
                  <a:schemeClr val="lt1"/>
                </a:solidFill>
                <a:latin typeface="Source Code Pro"/>
                <a:ea typeface="Source Code Pro"/>
                <a:cs typeface="Source Code Pro"/>
                <a:sym typeface="Source Code Pro"/>
              </a:rPr>
              <a:t> You can create a director class that controls the construction process.</a:t>
            </a:r>
            <a:endParaRPr sz="900">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a:p>
            <a:pPr marL="457200" lvl="0" indent="-285750" algn="l" rtl="0">
              <a:spcBef>
                <a:spcPts val="0"/>
              </a:spcBef>
              <a:spcAft>
                <a:spcPts val="0"/>
              </a:spcAft>
              <a:buClr>
                <a:schemeClr val="lt1"/>
              </a:buClr>
              <a:buSzPts val="900"/>
              <a:buFont typeface="Source Code Pro"/>
              <a:buChar char="●"/>
            </a:pPr>
            <a:r>
              <a:rPr lang="en" sz="900">
                <a:solidFill>
                  <a:schemeClr val="accent1"/>
                </a:solidFill>
                <a:latin typeface="Source Code Pro"/>
                <a:ea typeface="Source Code Pro"/>
                <a:cs typeface="Source Code Pro"/>
                <a:sym typeface="Source Code Pro"/>
              </a:rPr>
              <a:t>Retrieve the product</a:t>
            </a:r>
            <a:r>
              <a:rPr lang="en" sz="900">
                <a:solidFill>
                  <a:schemeClr val="lt1"/>
                </a:solidFill>
                <a:latin typeface="Source Code Pro"/>
                <a:ea typeface="Source Code Pro"/>
                <a:cs typeface="Source Code Pro"/>
                <a:sym typeface="Source Code Pro"/>
              </a:rPr>
              <a:t>: Finally, the client code can retrieve the fully constructed object from the builder. The product is typically obtained through a method provided by the builder.</a:t>
            </a:r>
            <a:endParaRPr sz="900">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sz="900">
              <a:solidFill>
                <a:schemeClr val="lt1"/>
              </a:solidFill>
              <a:latin typeface="Source Code Pro"/>
              <a:ea typeface="Source Code Pro"/>
              <a:cs typeface="Source Code Pro"/>
              <a:sym typeface="Source Code Pro"/>
            </a:endParaRPr>
          </a:p>
        </p:txBody>
      </p:sp>
      <p:pic>
        <p:nvPicPr>
          <p:cNvPr id="292" name="Google Shape;292;p31"/>
          <p:cNvPicPr preferRelativeResize="0"/>
          <p:nvPr/>
        </p:nvPicPr>
        <p:blipFill>
          <a:blip r:embed="rId3">
            <a:alphaModFix/>
          </a:blip>
          <a:stretch>
            <a:fillRect/>
          </a:stretch>
        </p:blipFill>
        <p:spPr>
          <a:xfrm>
            <a:off x="5378550" y="1791200"/>
            <a:ext cx="3165801" cy="1466450"/>
          </a:xfrm>
          <a:prstGeom prst="rect">
            <a:avLst/>
          </a:prstGeom>
          <a:noFill/>
          <a:ln>
            <a:noFill/>
          </a:ln>
        </p:spPr>
      </p:pic>
      <p:pic>
        <p:nvPicPr>
          <p:cNvPr id="293" name="Google Shape;293;p31"/>
          <p:cNvPicPr preferRelativeResize="0"/>
          <p:nvPr/>
        </p:nvPicPr>
        <p:blipFill>
          <a:blip r:embed="rId4">
            <a:alphaModFix/>
          </a:blip>
          <a:stretch>
            <a:fillRect/>
          </a:stretch>
        </p:blipFill>
        <p:spPr>
          <a:xfrm>
            <a:off x="781825" y="4131550"/>
            <a:ext cx="7233825" cy="86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600">
                <a:latin typeface="Source Code Pro Medium"/>
                <a:ea typeface="Source Code Pro Medium"/>
                <a:cs typeface="Source Code Pro Medium"/>
                <a:sym typeface="Source Code Pro Medium"/>
              </a:rPr>
              <a:t>Advantages of Builder Design Pattern:</a:t>
            </a:r>
            <a:endParaRPr sz="2600">
              <a:latin typeface="Source Code Pro Medium"/>
              <a:ea typeface="Source Code Pro Medium"/>
              <a:cs typeface="Source Code Pro Medium"/>
              <a:sym typeface="Source Code Pro Medium"/>
            </a:endParaRPr>
          </a:p>
          <a:p>
            <a:pPr marL="0" lvl="0" indent="0" algn="l" rtl="0">
              <a:spcBef>
                <a:spcPts val="0"/>
              </a:spcBef>
              <a:spcAft>
                <a:spcPts val="0"/>
              </a:spcAft>
              <a:buClr>
                <a:schemeClr val="dk1"/>
              </a:buClr>
              <a:buSzPts val="1100"/>
              <a:buFont typeface="Arial"/>
              <a:buNone/>
            </a:pPr>
            <a:endParaRPr sz="2600">
              <a:latin typeface="Source Code Pro Medium"/>
              <a:ea typeface="Source Code Pro Medium"/>
              <a:cs typeface="Source Code Pro Medium"/>
              <a:sym typeface="Source Code Pro Medium"/>
            </a:endParaRPr>
          </a:p>
          <a:p>
            <a:pPr marL="0" lvl="0" indent="0" algn="l" rtl="0">
              <a:spcBef>
                <a:spcPts val="0"/>
              </a:spcBef>
              <a:spcAft>
                <a:spcPts val="0"/>
              </a:spcAft>
              <a:buNone/>
            </a:pPr>
            <a:endParaRPr sz="2600">
              <a:latin typeface="Source Code Pro Medium"/>
              <a:ea typeface="Source Code Pro Medium"/>
              <a:cs typeface="Source Code Pro Medium"/>
              <a:sym typeface="Source Code Pro Medium"/>
            </a:endParaRPr>
          </a:p>
        </p:txBody>
      </p:sp>
      <p:sp>
        <p:nvSpPr>
          <p:cNvPr id="299" name="Google Shape;299;p32"/>
          <p:cNvSpPr txBox="1"/>
          <p:nvPr/>
        </p:nvSpPr>
        <p:spPr>
          <a:xfrm>
            <a:off x="829725" y="1317150"/>
            <a:ext cx="70353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Source Code Pro"/>
              <a:buChar char="●"/>
            </a:pPr>
            <a:r>
              <a:rPr lang="en">
                <a:solidFill>
                  <a:schemeClr val="accent1"/>
                </a:solidFill>
                <a:latin typeface="Source Code Pro"/>
                <a:ea typeface="Source Code Pro"/>
                <a:cs typeface="Source Code Pro"/>
                <a:sym typeface="Source Code Pro"/>
              </a:rPr>
              <a:t>Flexible object construction</a:t>
            </a:r>
            <a:r>
              <a:rPr lang="en">
                <a:solidFill>
                  <a:schemeClr val="lt1"/>
                </a:solidFill>
                <a:latin typeface="Source Code Pro"/>
                <a:ea typeface="Source Code Pro"/>
                <a:cs typeface="Source Code Pro"/>
                <a:sym typeface="Source Code Pro"/>
              </a:rPr>
              <a:t>: The Builder pattern allows you to construct objects step by step, providing flexibility in creating objects with different configurations. Builders can have methods to set optional parameters or handle complex initialization logic, making it easy to construct objects with various configurations.</a:t>
            </a:r>
            <a:endParaRPr>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457200" lvl="0" indent="-317500" algn="l" rtl="0">
              <a:spcBef>
                <a:spcPts val="0"/>
              </a:spcBef>
              <a:spcAft>
                <a:spcPts val="0"/>
              </a:spcAft>
              <a:buClr>
                <a:schemeClr val="lt1"/>
              </a:buClr>
              <a:buSzPts val="1400"/>
              <a:buFont typeface="Source Code Pro"/>
              <a:buChar char="●"/>
            </a:pPr>
            <a:r>
              <a:rPr lang="en">
                <a:solidFill>
                  <a:schemeClr val="accent1"/>
                </a:solidFill>
                <a:latin typeface="Source Code Pro"/>
                <a:ea typeface="Source Code Pro"/>
                <a:cs typeface="Source Code Pro"/>
                <a:sym typeface="Source Code Pro"/>
              </a:rPr>
              <a:t>Readable and fluent syntax</a:t>
            </a:r>
            <a:r>
              <a:rPr lang="en">
                <a:solidFill>
                  <a:schemeClr val="lt1"/>
                </a:solidFill>
                <a:latin typeface="Source Code Pro"/>
                <a:ea typeface="Source Code Pro"/>
                <a:cs typeface="Source Code Pro"/>
                <a:sym typeface="Source Code Pro"/>
              </a:rPr>
              <a:t>: By using method chaining and a fluent interface, the Builder pattern provides a readable and expressive way to construct objects. The code becomes self-explanatory, making it easier to understand the construction process.</a:t>
            </a:r>
            <a:endParaRPr>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a:p>
            <a:pPr marL="457200" lvl="0" indent="0" algn="l" rtl="0">
              <a:spcBef>
                <a:spcPts val="0"/>
              </a:spcBef>
              <a:spcAft>
                <a:spcPts val="0"/>
              </a:spcAft>
              <a:buNone/>
            </a:pPr>
            <a:endParaRPr>
              <a:solidFill>
                <a:schemeClr val="lt1"/>
              </a:solidFill>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3"/>
        <p:cNvGrpSpPr/>
        <p:nvPr/>
      </p:nvGrpSpPr>
      <p:grpSpPr>
        <a:xfrm>
          <a:off x="0" y="0"/>
          <a:ext cx="0" cy="0"/>
          <a:chOff x="0" y="0"/>
          <a:chExt cx="0" cy="0"/>
        </a:xfrm>
      </p:grpSpPr>
      <p:sp>
        <p:nvSpPr>
          <p:cNvPr id="304" name="Google Shape;30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Code Pro Medium"/>
                <a:ea typeface="Source Code Pro Medium"/>
                <a:cs typeface="Source Code Pro Medium"/>
                <a:sym typeface="Source Code Pro Medium"/>
              </a:rPr>
              <a:t>Prototype Design Pattern </a:t>
            </a:r>
            <a:endParaRPr>
              <a:latin typeface="Source Code Pro Medium"/>
              <a:ea typeface="Source Code Pro Medium"/>
              <a:cs typeface="Source Code Pro Medium"/>
              <a:sym typeface="Source Code Pro Medium"/>
            </a:endParaRPr>
          </a:p>
        </p:txBody>
      </p:sp>
      <p:sp>
        <p:nvSpPr>
          <p:cNvPr id="305" name="Google Shape;305;p33"/>
          <p:cNvSpPr txBox="1"/>
          <p:nvPr/>
        </p:nvSpPr>
        <p:spPr>
          <a:xfrm>
            <a:off x="1766100" y="1335150"/>
            <a:ext cx="59757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Source Code Pro"/>
                <a:ea typeface="Source Code Pro"/>
                <a:cs typeface="Source Code Pro"/>
                <a:sym typeface="Source Code Pro"/>
              </a:rPr>
              <a:t>The Prototype design pattern is a creational design pattern that allows you to create copies of existing objects without coupling your code to their specific classes. It provides a way to create new objects by copying existing instances, known as prototypes, rather than creating new objects from scratch. This pattern promotes flexibility and reduces the complexity of creating new objects by cloning existing ones.</a:t>
            </a:r>
            <a:endParaRPr sz="1200">
              <a:solidFill>
                <a:schemeClr val="lt1"/>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name="Aluminum Fabrication Business Plan by Slidesgo">
  <a:themeElements>
    <a:clrScheme name="Simple Light">
      <a:dk1>
        <a:srgbClr val="000000"/>
      </a:dk1>
      <a:lt1>
        <a:srgbClr val="FFFFFF"/>
      </a:lt1>
      <a:dk2>
        <a:srgbClr val="48BBFE"/>
      </a:dk2>
      <a:lt2>
        <a:srgbClr val="AB54E3"/>
      </a:lt2>
      <a:accent1>
        <a:srgbClr val="FF5B02"/>
      </a:accent1>
      <a:accent2>
        <a:srgbClr val="5D4FFE"/>
      </a:accent2>
      <a:accent3>
        <a:srgbClr val="BBBBBB"/>
      </a:accent3>
      <a:accent4>
        <a:srgbClr val="EEEEEE"/>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1711</Words>
  <Application>Microsoft Office PowerPoint</Application>
  <PresentationFormat>On-screen Show (16:9)</PresentationFormat>
  <Paragraphs>130</Paragraphs>
  <Slides>23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Source Code Pro Medium</vt:lpstr>
      <vt:lpstr>Inter SemiBold</vt:lpstr>
      <vt:lpstr>Inter</vt:lpstr>
      <vt:lpstr>Bebas Neue</vt:lpstr>
      <vt:lpstr>Source Code Pro</vt:lpstr>
      <vt:lpstr>Inter Medium</vt:lpstr>
      <vt:lpstr>Nunito Light</vt:lpstr>
      <vt:lpstr>Anaheim</vt:lpstr>
      <vt:lpstr>Aluminum Fabrication Business Plan by Slidesgo</vt:lpstr>
      <vt:lpstr>Creational Design Patterns</vt:lpstr>
      <vt:lpstr>Table of contents</vt:lpstr>
      <vt:lpstr>System Design</vt:lpstr>
      <vt:lpstr>Design Patterns</vt:lpstr>
      <vt:lpstr>Creational Design Pattern</vt:lpstr>
      <vt:lpstr>Builder Design Pattern </vt:lpstr>
      <vt:lpstr>Implementing Builder Design Pattern</vt:lpstr>
      <vt:lpstr>Advantages of Builder Design Pattern:  </vt:lpstr>
      <vt:lpstr>Prototype Design Pattern </vt:lpstr>
      <vt:lpstr>Implementing Prototype Design Pattern</vt:lpstr>
      <vt:lpstr>Advantages of Prototype Design Pattern:  </vt:lpstr>
      <vt:lpstr>Singleton Design Pattern </vt:lpstr>
      <vt:lpstr>Implementing Singleton Design Pattern</vt:lpstr>
      <vt:lpstr>Implementing Singleton Design Pattern</vt:lpstr>
      <vt:lpstr>Advantages of Singleton Design Pattern:  </vt:lpstr>
      <vt:lpstr>Factory Design Pattern  </vt:lpstr>
      <vt:lpstr>Implementing Factory Design Pattern</vt:lpstr>
      <vt:lpstr>Advantages of Factory Design Pattern:  </vt:lpstr>
      <vt:lpstr>Abstract Factory Design Pattern  </vt:lpstr>
      <vt:lpstr>Implementing Abstract Factory Design Pattern</vt:lpstr>
      <vt:lpstr>Advantages of Abstract Factory pattern Design Pattern:  </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Creational Design Patterns</dc:title>
  <dc:creator>Vismita M L</dc:creator>
  <cp:lastModifiedBy>Maheshkumar Loni</cp:lastModifiedBy>
  <cp:revision>1</cp:revision>
  <dcterms:modified xsi:type="dcterms:W3CDTF">2023-06-21T04:31:21Z</dcterms:modified>
</cp:coreProperties>
</file>